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 userDrawn="1"/>
        </p:nvGraphicFramePr>
        <p:xfrm>
          <a:off x="3157677" y="1279249"/>
          <a:ext cx="5057661" cy="6293154"/>
        </p:xfrm>
        <a:graphic>
          <a:graphicData uri="http://schemas.openxmlformats.org/drawingml/2006/table">
            <a:tbl>
              <a:tblPr/>
              <a:tblGrid>
                <a:gridCol w="1179321"/>
                <a:gridCol w="3878340"/>
              </a:tblGrid>
              <a:tr h="21751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激光粒度分布测定仪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美国贝克曼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LS230/SVM+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主要性能指标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检测粒径范围：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0.04-2000</a:t>
                      </a: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用途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测定环境样品中悬浮微粒的粒径分布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样品预处理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悬浊液：直接进样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干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样：配制成悬浊液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样品中不能含有质地坚硬的颗粒物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89" name="Picture 1" descr="激光粒度分布测定仪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37298"/>
            <a:ext cx="4288299" cy="184880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DD69-5E5E-4613-8A7C-4A8D947DDA87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15816" y="6381328"/>
            <a:ext cx="28956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652120" y="6309320"/>
            <a:ext cx="3322712" cy="365125"/>
          </a:xfrm>
        </p:spPr>
        <p:txBody>
          <a:bodyPr/>
          <a:lstStyle>
            <a:lvl1pPr>
              <a:defRPr sz="1800" b="0"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dirty="0" smtClean="0"/>
              <a:t>重点实验室测试平台仪器介绍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4494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286016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重点实验室测试平台</a:t>
            </a:r>
            <a:r>
              <a:rPr lang="en-US" altLang="zh-CN" sz="6000" b="1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6000" b="1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zh-CN" altLang="en-US" sz="6000" b="1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仪器介绍</a:t>
            </a:r>
            <a:endParaRPr lang="zh-CN" altLang="en-US" sz="6000" b="1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282" y="214291"/>
          <a:ext cx="8786874" cy="6072228"/>
        </p:xfrm>
        <a:graphic>
          <a:graphicData uri="http://schemas.openxmlformats.org/drawingml/2006/table">
            <a:tbl>
              <a:tblPr/>
              <a:tblGrid>
                <a:gridCol w="2482926"/>
                <a:gridCol w="6303948"/>
              </a:tblGrid>
              <a:tr h="26329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4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电化学工作站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美国</a:t>
                      </a:r>
                      <a:r>
                        <a:rPr lang="en-US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AMT    PAR 2273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2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电流量程：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– 40pA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档）；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762000" indent="-762000"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精度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(DC)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20µA to 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&lt;0.4%(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满量程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20nA to 1µA: &lt;0.5%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2nA: &lt;0.75%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功率放大器：最大输出电压：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&gt;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100 V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en-US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最大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输出电流：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&gt;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±；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762000" indent="-762000"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差分静电计：输入阻抗：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&gt;1013 Ω in parallel with&lt;5 pF  </a:t>
                      </a:r>
                      <a:r>
                        <a:rPr lang="zh-CN" altLang="en-US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输入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偏置电流：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&lt;5 </a:t>
                      </a:r>
                      <a:r>
                        <a:rPr lang="en-US" sz="1600" b="1" kern="100" dirty="0" err="1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pA</a:t>
                      </a:r>
                      <a:r>
                        <a:rPr lang="zh-CN" altLang="en-US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最大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输入电压：±</a:t>
                      </a:r>
                      <a:r>
                        <a:rPr lang="en-US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10V</a:t>
                      </a:r>
                      <a:r>
                        <a:rPr lang="zh-CN" altLang="en-US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差分</a:t>
                      </a:r>
                      <a:r>
                        <a:rPr lang="en-US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: 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 V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电化学工作站是用来研究电化学反应的重要仪器：可以测循环伏安、交流阻抗、恒电位极化、方波电位扫描等等，主要用于研究电和物理化学反应相互作用关系及电化学特征参数。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1" name="Picture 1" descr="电化学工作站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52"/>
            <a:ext cx="4705350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282" y="214289"/>
          <a:ext cx="8786874" cy="6008401"/>
        </p:xfrm>
        <a:graphic>
          <a:graphicData uri="http://schemas.openxmlformats.org/drawingml/2006/table">
            <a:tbl>
              <a:tblPr/>
              <a:tblGrid>
                <a:gridCol w="2482925"/>
                <a:gridCol w="6303949"/>
              </a:tblGrid>
              <a:tr h="22708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9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粘度计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美国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Brookfield   LVDV-II-PRO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温度范围：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95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℃；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1600200" indent="-1600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标配转子：测量范围：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1-6McP(</a:t>
                      </a:r>
                      <a:r>
                        <a:rPr lang="en-US" sz="18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mPa.S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，用不同转子测量不同范围</a:t>
                      </a:r>
                      <a:r>
                        <a:rPr lang="zh-CN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；样品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量：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600 </a:t>
                      </a:r>
                      <a:r>
                        <a:rPr lang="en-US" sz="18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mL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超低粘度适配器：样品量：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16ml</a:t>
                      </a:r>
                      <a:r>
                        <a:rPr lang="zh-CN" altLang="en-US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测量范围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1-2000cP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小量样品适配器：样品量：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2-16ml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适用于低粘度流体粘度测定：溶剂型胶粘剂、乳胶、生化制剂、油、石油、化学试剂、油漆、涂料、化妆品、药品、日用化工品、感光性树脂、热石蜡、高聚物溶液、油墨、橡胶溶液、果汁、溶剂等。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5" name="Picture 1" descr="仪器照片 014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3204" b="10211"/>
          <a:stretch>
            <a:fillRect/>
          </a:stretch>
        </p:blipFill>
        <p:spPr bwMode="auto">
          <a:xfrm>
            <a:off x="3143240" y="285728"/>
            <a:ext cx="4257675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5720" y="214287"/>
          <a:ext cx="8643998" cy="5929356"/>
        </p:xfrm>
        <a:graphic>
          <a:graphicData uri="http://schemas.openxmlformats.org/drawingml/2006/table">
            <a:tbl>
              <a:tblPr/>
              <a:tblGrid>
                <a:gridCol w="2442553"/>
                <a:gridCol w="6201445"/>
              </a:tblGrid>
              <a:tr h="31316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高压灭菌锅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日本三洋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MLS-3780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0" indent="-762000"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灭菌时间：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－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250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分钟可</a:t>
                      </a:r>
                      <a:r>
                        <a:rPr lang="zh-CN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调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熔解时间：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0-250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分钟可调，可至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72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小时；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保温时间：可延时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72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小时，自动关机；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灭菌温度：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105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可调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培养基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熔解温度：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60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可调；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保温温度：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45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可调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最大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压力：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0.235Mpa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2.4kgf/cm</a:t>
                      </a:r>
                      <a:r>
                        <a:rPr lang="en-US" sz="18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r>
                        <a:rPr lang="zh-CN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用于样品高压灭菌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49" name="Picture 1" descr="旋转 仪器照片 010"/>
          <p:cNvPicPr>
            <a:picLocks noChangeAspect="1" noChangeArrowheads="1"/>
          </p:cNvPicPr>
          <p:nvPr/>
        </p:nvPicPr>
        <p:blipFill>
          <a:blip r:embed="rId2" cstate="print"/>
          <a:srcRect t="1590" b="3181"/>
          <a:stretch>
            <a:fillRect/>
          </a:stretch>
        </p:blipFill>
        <p:spPr bwMode="auto">
          <a:xfrm>
            <a:off x="2786050" y="214290"/>
            <a:ext cx="350046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282" y="142853"/>
          <a:ext cx="8643998" cy="6143667"/>
        </p:xfrm>
        <a:graphic>
          <a:graphicData uri="http://schemas.openxmlformats.org/drawingml/2006/table">
            <a:tbl>
              <a:tblPr/>
              <a:tblGrid>
                <a:gridCol w="2442552"/>
                <a:gridCol w="6201446"/>
              </a:tblGrid>
              <a:tr h="36276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57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冷冻切片机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德国莱卡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CM1950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切片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厚度：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1~100μm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修片厚度：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 ~ 600μm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用于动、植物组织切片处理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3" name="Picture 1" descr="旋转 406照片 006"/>
          <p:cNvPicPr>
            <a:picLocks noChangeAspect="1" noChangeArrowheads="1"/>
          </p:cNvPicPr>
          <p:nvPr/>
        </p:nvPicPr>
        <p:blipFill>
          <a:blip r:embed="rId2" cstate="print"/>
          <a:srcRect t="21257" b="1801"/>
          <a:stretch>
            <a:fillRect/>
          </a:stretch>
        </p:blipFill>
        <p:spPr bwMode="auto">
          <a:xfrm>
            <a:off x="2143108" y="357166"/>
            <a:ext cx="391477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282" y="214291"/>
          <a:ext cx="8715436" cy="6072228"/>
        </p:xfrm>
        <a:graphic>
          <a:graphicData uri="http://schemas.openxmlformats.org/drawingml/2006/table">
            <a:tbl>
              <a:tblPr/>
              <a:tblGrid>
                <a:gridCol w="2462738"/>
                <a:gridCol w="6252698"/>
              </a:tblGrid>
              <a:tr h="31069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52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冷冻干燥机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中国博医康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FD-50 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7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极限真空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度：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20Pa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以下（空载时）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609600" indent="-609600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样品量：散装物料盘直径，共四层，可放物料约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1200ml(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料厚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),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或放置直径的瓶子约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256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只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762000" indent="-762000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冷干时间：物料厚度不超过时，冷干时间一般在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24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小时左右；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对热敏性样品进行冷冻干燥处理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2167" marR="42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7" name="Picture 1" descr="冷冻切片"/>
          <p:cNvPicPr>
            <a:picLocks noChangeAspect="1" noChangeArrowheads="1"/>
          </p:cNvPicPr>
          <p:nvPr/>
        </p:nvPicPr>
        <p:blipFill>
          <a:blip r:embed="rId2"/>
          <a:srcRect l="6589" t="8045" r="3529" b="4930"/>
          <a:stretch>
            <a:fillRect/>
          </a:stretch>
        </p:blipFill>
        <p:spPr bwMode="auto">
          <a:xfrm>
            <a:off x="3357554" y="285728"/>
            <a:ext cx="372951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282" y="214291"/>
          <a:ext cx="8715436" cy="5929352"/>
        </p:xfrm>
        <a:graphic>
          <a:graphicData uri="http://schemas.openxmlformats.org/drawingml/2006/table">
            <a:tbl>
              <a:tblPr/>
              <a:tblGrid>
                <a:gridCol w="2462738"/>
                <a:gridCol w="6252698"/>
              </a:tblGrid>
              <a:tr h="25984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气相色谱</a:t>
                      </a:r>
                      <a:r>
                        <a:rPr lang="en-US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三重四级杆质谱联用仪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美国安捷伦</a:t>
                      </a:r>
                      <a:r>
                        <a:rPr lang="en-US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/7000B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离子源：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EI 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源、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CI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源；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762000" marR="36195" indent="-76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扫描方式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: 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全扫描、子离子扫描、母离子扫描、中性丢失扫描、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MRM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扫描（用于定量分析）、自动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MS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／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MS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扫描方式、选择离子扫描；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R="3619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质量数范围：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10-1050amu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，以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0.1amu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递增；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762000" marR="36195" indent="-76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进样附件：液体自动进样器（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16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位）、吹扫捕集、顶空进样器、固相微萃取；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对样品中农药、多环芳烃、多氯联苯、拟除虫菊酯、四氢大麻酚和甾族化合物等沸点较低、热稳定性好的组分进行定性以及定量分析。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738" marR="3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1" name="Picture 1" descr="三重四级杆气质联用仪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450059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282" y="142853"/>
          <a:ext cx="8715436" cy="6094238"/>
        </p:xfrm>
        <a:graphic>
          <a:graphicData uri="http://schemas.openxmlformats.org/drawingml/2006/table">
            <a:tbl>
              <a:tblPr/>
              <a:tblGrid>
                <a:gridCol w="2462740"/>
                <a:gridCol w="6252696"/>
              </a:tblGrid>
              <a:tr h="27537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861" marR="39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5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861" marR="39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自动水样采样仪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861" marR="39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861" marR="39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ISCO 6712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861" marR="39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861" marR="39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0" indent="-609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采样瓶：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1-24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瓶，单瓶容积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1000ml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10ml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1000ml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内可任意设置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垂直提升高度：不低于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采样模式：等时、时间等比例、流量等比例、事件触发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采样体积：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到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9990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毫升（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毫升间隔，可编）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861" marR="39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861" marR="39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能够实现对各种水样的现场自动采集和保存。移动吸入式采样；可自动连续或混合定时、定量、按设定比例自动取样，具有自动分瓶功能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861" marR="39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5" name="Picture 1" descr="自动水样采样仪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0"/>
            <a:ext cx="378621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5721" y="285728"/>
          <a:ext cx="8572559" cy="5929353"/>
        </p:xfrm>
        <a:graphic>
          <a:graphicData uri="http://schemas.openxmlformats.org/drawingml/2006/table">
            <a:tbl>
              <a:tblPr/>
              <a:tblGrid>
                <a:gridCol w="2221571"/>
                <a:gridCol w="6350988"/>
              </a:tblGrid>
              <a:tr h="27480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307" marR="3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2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307" marR="3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自动微生物鉴定系统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307" marR="3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307" marR="3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BIOLOG  GEN  III MicroStation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307" marR="3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307" marR="3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0" indent="-609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活菌鉴定，生化反应数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95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609600" indent="-609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2.GEN III 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细菌数据库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1327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种，包括革兰氏阴性好氧菌数据库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568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种和革兰氏阳性好氧菌数据库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759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种；丝状真菌数据库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708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609600" indent="-609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丝状真菌数据库可自动鉴定常见青霉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153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种、曲霉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89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种、刺盘孢霉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种、镰刀霉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79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种、木霉及其它种等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708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种丝状真菌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609600" indent="-609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生态研究，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ECO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板含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31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种碳源（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组平行）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307" marR="3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307" marR="3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用于微生物种类、活性分析检测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307" marR="37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69" name="Picture 1" descr="BIOLO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50" b="17935"/>
          <a:stretch>
            <a:fillRect/>
          </a:stretch>
        </p:blipFill>
        <p:spPr bwMode="auto">
          <a:xfrm>
            <a:off x="2571736" y="233360"/>
            <a:ext cx="4429125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5720" y="214287"/>
          <a:ext cx="8643998" cy="5857919"/>
        </p:xfrm>
        <a:graphic>
          <a:graphicData uri="http://schemas.openxmlformats.org/drawingml/2006/table">
            <a:tbl>
              <a:tblPr/>
              <a:tblGrid>
                <a:gridCol w="2442914"/>
                <a:gridCol w="6201084"/>
              </a:tblGrid>
              <a:tr h="22145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液相色谱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飞行时间质谱联用仪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日本岛津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LCMS-IT-TOF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MS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范围：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m/z 50-5000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8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MSn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质量范围：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m/z 50-3000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；离子源：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ESI</a:t>
                      </a:r>
                      <a:r>
                        <a:rPr lang="zh-CN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质谱分辨：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R&gt;12000 m/z1000 (FWHM)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；母离子选择分辨率：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R&gt;1000 at m/z of 1000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；检测速度：不小于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张谱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秒；进样浓度范围：几个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ppb-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几个</a:t>
                      </a:r>
                      <a:r>
                        <a:rPr lang="en-US" sz="18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ppm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。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有机小分子的结构分析、重要成分鉴定、食品、香料、农药兽残、药物代谢物鉴定和生物大分子的蛋白质组研究，其中未知化合物分子式预测是该仪器的特色功能。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流动相：水为超纯水，有机相为色谱纯；流动相使用前均需要超声脱气。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品：溶剂为水的样品需用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0.22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的水系针头过滤器过滤；溶剂为有机物的样品需用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0.22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的油系针头过滤器过滤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893" marR="37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图片 1" descr="液相-飞行时间质谱联用仪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57203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282" y="214293"/>
          <a:ext cx="8715436" cy="6148177"/>
        </p:xfrm>
        <a:graphic>
          <a:graphicData uri="http://schemas.openxmlformats.org/drawingml/2006/table">
            <a:tbl>
              <a:tblPr/>
              <a:tblGrid>
                <a:gridCol w="2462739"/>
                <a:gridCol w="6252697"/>
              </a:tblGrid>
              <a:tr h="28755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2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荧光光谱仪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德国斯派克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SPECTRO MIDEX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能量色散检测系统；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细焦点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Mo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靶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射线管，功率为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30W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分析元素含量范围：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ppm-100%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样品室尺寸：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450*550*400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，可完成最小样品尺寸：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1mm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。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ahoma"/>
                        </a:rPr>
                        <a:t>测定各类固体样品中，从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ahoma"/>
                        </a:rPr>
                        <a:t>Na ~U</a:t>
                      </a:r>
                      <a:r>
                        <a:rPr lang="zh-CN" sz="18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ahoma"/>
                        </a:rPr>
                        <a:t>所有元素的成分含量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块状样品无需处理，粉末样品要求粒度小于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目。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69" name="图片 0" descr="DSCN1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451132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14349" y="214293"/>
          <a:ext cx="7858179" cy="6000788"/>
        </p:xfrm>
        <a:graphic>
          <a:graphicData uri="http://schemas.openxmlformats.org/drawingml/2006/table">
            <a:tbl>
              <a:tblPr/>
              <a:tblGrid>
                <a:gridCol w="1832333"/>
                <a:gridCol w="6025846"/>
              </a:tblGrid>
              <a:tr h="20740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激光粒度分布测定仪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美国贝克曼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LS230/SVM+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主要性能指标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检测粒径范围：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0.04-2000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用途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测定环境样品中悬浮微粒的粒径分布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样品预处理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悬浊液：直接进样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干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样：配制成悬浊液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样品中不能含有质地坚硬的颗粒物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6" marR="36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7" name="Picture 1" descr="激光粒度分布测定仪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9"/>
            <a:ext cx="5219700" cy="1928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451068"/>
              </p:ext>
            </p:extLst>
          </p:nvPr>
        </p:nvGraphicFramePr>
        <p:xfrm>
          <a:off x="611560" y="476671"/>
          <a:ext cx="7704855" cy="5836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697"/>
                <a:gridCol w="6059158"/>
              </a:tblGrid>
              <a:tr h="26993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578" marR="405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4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仪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</a:t>
                      </a:r>
                      <a:r>
                        <a:rPr lang="zh-CN" sz="2000" b="1" kern="100" dirty="0" smtClean="0">
                          <a:effectLst/>
                        </a:rPr>
                        <a:t>名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称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578" marR="405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高效液相色谱仪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578" marR="405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品牌及型号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578" marR="405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日本分光</a:t>
                      </a:r>
                      <a:r>
                        <a:rPr lang="en-US" sz="2000" b="1" kern="100" dirty="0">
                          <a:effectLst/>
                        </a:rPr>
                        <a:t>  LC-2000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578" marR="405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主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要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指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标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578" marR="405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多波长紫外</a:t>
                      </a:r>
                      <a:r>
                        <a:rPr lang="en-US" sz="2000" b="1" kern="100" dirty="0">
                          <a:effectLst/>
                        </a:rPr>
                        <a:t>/</a:t>
                      </a:r>
                      <a:r>
                        <a:rPr lang="zh-CN" sz="2000" b="1" kern="100" dirty="0">
                          <a:effectLst/>
                        </a:rPr>
                        <a:t>可见光检测器</a:t>
                      </a:r>
                      <a:r>
                        <a:rPr lang="zh-CN" sz="2000" b="1" kern="100" dirty="0" smtClean="0">
                          <a:effectLst/>
                        </a:rPr>
                        <a:t>；</a:t>
                      </a:r>
                      <a:endParaRPr lang="en-US" altLang="zh-CN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effectLst/>
                        </a:rPr>
                        <a:t>荧光检测器；</a:t>
                      </a:r>
                      <a:endParaRPr lang="en-US" altLang="zh-CN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四</a:t>
                      </a:r>
                      <a:r>
                        <a:rPr lang="zh-CN" sz="2000" b="1" kern="100" dirty="0">
                          <a:effectLst/>
                        </a:rPr>
                        <a:t>元低压梯度泵；流量范围：</a:t>
                      </a:r>
                      <a:r>
                        <a:rPr lang="en-US" sz="2000" b="1" kern="100" dirty="0">
                          <a:effectLst/>
                        </a:rPr>
                        <a:t>1ul/min-10ml/min</a:t>
                      </a:r>
                      <a:r>
                        <a:rPr lang="zh-CN" sz="2000" b="1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最高使用压力：</a:t>
                      </a:r>
                      <a:r>
                        <a:rPr lang="en-US" sz="2000" b="1" kern="100" dirty="0">
                          <a:effectLst/>
                        </a:rPr>
                        <a:t>50Mpa;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578" marR="4057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     </a:t>
                      </a:r>
                      <a:r>
                        <a:rPr lang="en-US" sz="2000" b="1" kern="100" dirty="0" smtClean="0">
                          <a:effectLst/>
                        </a:rPr>
                        <a:t>    </a:t>
                      </a:r>
                      <a:r>
                        <a:rPr lang="zh-CN" sz="2000" b="1" kern="100" dirty="0">
                          <a:effectLst/>
                        </a:rPr>
                        <a:t>途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578" marR="405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可用于环境样品中不挥发或不易挥发的有机物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578" marR="405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5" name="Picture 1" descr="高效液相色谱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3847"/>
            <a:ext cx="4162425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8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866333"/>
              </p:ext>
            </p:extLst>
          </p:nvPr>
        </p:nvGraphicFramePr>
        <p:xfrm>
          <a:off x="611560" y="214290"/>
          <a:ext cx="7920881" cy="6004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6120681"/>
              </a:tblGrid>
              <a:tr h="273630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7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972" marR="4197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00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仪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名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称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972" marR="4197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</a:rPr>
                        <a:t>荧光分光光度计</a:t>
                      </a:r>
                      <a:endParaRPr lang="zh-CN" sz="20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972" marR="4197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品牌及型号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972" marR="4197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日本分光</a:t>
                      </a:r>
                      <a:r>
                        <a:rPr lang="en-US" sz="2000" b="1" kern="100" dirty="0">
                          <a:effectLst/>
                        </a:rPr>
                        <a:t>FP6500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972" marR="4197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主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要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指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标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972" marR="4197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波长范围：</a:t>
                      </a:r>
                      <a:r>
                        <a:rPr lang="en-US" sz="2000" b="1" kern="100" dirty="0">
                          <a:effectLst/>
                        </a:rPr>
                        <a:t>220-750nm</a:t>
                      </a:r>
                      <a:r>
                        <a:rPr lang="zh-CN" sz="2000" b="1" kern="100" dirty="0">
                          <a:effectLst/>
                        </a:rPr>
                        <a:t>波长重复性</a:t>
                      </a:r>
                      <a:r>
                        <a:rPr lang="en-US" sz="2000" b="1" kern="100" dirty="0">
                          <a:effectLst/>
                        </a:rPr>
                        <a:t>:+/-0.3nm </a:t>
                      </a:r>
                      <a:endParaRPr lang="zh-CN" sz="20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灵敏度：</a:t>
                      </a:r>
                      <a:r>
                        <a:rPr lang="en-US" sz="2000" b="1" kern="100" dirty="0">
                          <a:effectLst/>
                        </a:rPr>
                        <a:t>800:1(SWB:10nm 2</a:t>
                      </a:r>
                      <a:r>
                        <a:rPr lang="zh-CN" sz="2000" b="1" kern="100" dirty="0">
                          <a:effectLst/>
                        </a:rPr>
                        <a:t>秒，</a:t>
                      </a:r>
                      <a:r>
                        <a:rPr lang="en-US" sz="2000" b="1" kern="100" dirty="0">
                          <a:effectLst/>
                        </a:rPr>
                        <a:t>350nmEx,P-P) </a:t>
                      </a:r>
                      <a:endParaRPr lang="zh-CN" sz="20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分辨率：</a:t>
                      </a:r>
                      <a:r>
                        <a:rPr lang="en-US" sz="2000" b="1" kern="100" dirty="0">
                          <a:effectLst/>
                        </a:rPr>
                        <a:t>1nm </a:t>
                      </a:r>
                      <a:r>
                        <a:rPr lang="zh-CN" altLang="en-US" sz="2000" b="1" kern="100" dirty="0" smtClean="0">
                          <a:effectLst/>
                        </a:rPr>
                        <a:t>；</a:t>
                      </a:r>
                      <a:r>
                        <a:rPr lang="zh-CN" sz="2000" b="1" kern="100" dirty="0" smtClean="0">
                          <a:effectLst/>
                        </a:rPr>
                        <a:t>扫描</a:t>
                      </a:r>
                      <a:r>
                        <a:rPr lang="zh-CN" sz="2000" b="1" kern="100" dirty="0">
                          <a:effectLst/>
                        </a:rPr>
                        <a:t>速度</a:t>
                      </a:r>
                      <a:r>
                        <a:rPr lang="en-US" sz="2000" b="1" kern="100" dirty="0">
                          <a:effectLst/>
                        </a:rPr>
                        <a:t>:10-20000nm/min 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972" marR="4197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用</a:t>
                      </a:r>
                      <a:r>
                        <a:rPr lang="en-US" sz="2000" b="1" kern="100" dirty="0">
                          <a:effectLst/>
                        </a:rPr>
                        <a:t>    </a:t>
                      </a:r>
                      <a:r>
                        <a:rPr lang="en-US" sz="2000" b="1" kern="100" dirty="0" smtClean="0">
                          <a:effectLst/>
                        </a:rPr>
                        <a:t>       </a:t>
                      </a:r>
                      <a:r>
                        <a:rPr lang="zh-CN" sz="2000" b="1" kern="100" dirty="0" smtClean="0">
                          <a:effectLst/>
                        </a:rPr>
                        <a:t>途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972" marR="4197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对有荧光特性的化合物进行定量分析，可进行二维</a:t>
                      </a:r>
                      <a:r>
                        <a:rPr lang="en-US" sz="2000" b="1" kern="100" dirty="0">
                          <a:effectLst/>
                        </a:rPr>
                        <a:t>/</a:t>
                      </a:r>
                      <a:r>
                        <a:rPr lang="zh-CN" sz="2000" b="1" kern="100" dirty="0">
                          <a:effectLst/>
                        </a:rPr>
                        <a:t>三维扫描、同步扫描激发</a:t>
                      </a:r>
                      <a:r>
                        <a:rPr lang="en-US" sz="2000" b="1" kern="100" dirty="0">
                          <a:effectLst/>
                        </a:rPr>
                        <a:t>/</a:t>
                      </a:r>
                      <a:r>
                        <a:rPr lang="zh-CN" sz="2000" b="1" kern="100" dirty="0">
                          <a:effectLst/>
                        </a:rPr>
                        <a:t>发射双波长扫描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972" marR="4197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4290"/>
            <a:ext cx="4844595" cy="2719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6963181"/>
              </p:ext>
            </p:extLst>
          </p:nvPr>
        </p:nvGraphicFramePr>
        <p:xfrm>
          <a:off x="683568" y="404664"/>
          <a:ext cx="7848872" cy="5362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6336704"/>
              </a:tblGrid>
              <a:tr h="2448272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9559" marR="495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0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仪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器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名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称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9559" marR="495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气相色谱仪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9559" marR="495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品牌及型号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9559" marR="495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美国</a:t>
                      </a:r>
                      <a:r>
                        <a:rPr lang="en-US" sz="1800" b="1" kern="100" dirty="0">
                          <a:effectLst/>
                        </a:rPr>
                        <a:t>PE    Clarus600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9559" marR="495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9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主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要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指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标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9559" marR="495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检测器：电子捕获检测器（</a:t>
                      </a: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ECD</a:t>
                      </a: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）、火焰光度检测器（</a:t>
                      </a: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FPD</a:t>
                      </a: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）；最低检出限：</a:t>
                      </a: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&lt;5×10-14</a:t>
                      </a: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全氯乙烯（</a:t>
                      </a: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ECD</a:t>
                      </a: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检测器）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&lt;1×10-11g S/sec</a:t>
                      </a: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FPD</a:t>
                      </a: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检测器）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进样浓度范围：</a:t>
                      </a: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ppb</a:t>
                      </a: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级和</a:t>
                      </a: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ppm</a:t>
                      </a:r>
                      <a:r>
                        <a:rPr lang="zh-CN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</a:t>
                      </a:r>
                      <a:endParaRPr lang="en-US" altLang="zh-CN" sz="1800" b="1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559" marR="495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用</a:t>
                      </a:r>
                      <a:r>
                        <a:rPr lang="en-US" altLang="zh-CN" sz="1800" b="1" kern="100" dirty="0" smtClean="0">
                          <a:effectLst/>
                        </a:rPr>
                        <a:t>      </a:t>
                      </a:r>
                      <a:r>
                        <a:rPr lang="en-US" sz="1800" b="1" kern="100" dirty="0" smtClean="0">
                          <a:effectLst/>
                        </a:rPr>
                        <a:t>    </a:t>
                      </a:r>
                      <a:r>
                        <a:rPr lang="zh-CN" sz="1800" b="1" kern="100" dirty="0">
                          <a:effectLst/>
                        </a:rPr>
                        <a:t>途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9559" marR="495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ECD</a:t>
                      </a:r>
                      <a:r>
                        <a:rPr lang="zh-CN" sz="1800" b="1" kern="100" dirty="0">
                          <a:effectLst/>
                        </a:rPr>
                        <a:t>检测器主要检测样品中具有电负性物质（如含有卤素</a:t>
                      </a:r>
                      <a:r>
                        <a:rPr lang="zh-CN" sz="1800" b="1" kern="100" dirty="0" smtClean="0">
                          <a:effectLst/>
                        </a:rPr>
                        <a:t>、氮</a:t>
                      </a:r>
                      <a:r>
                        <a:rPr lang="zh-CN" sz="1800" b="1" kern="100" dirty="0">
                          <a:effectLst/>
                        </a:rPr>
                        <a:t>、氧的物质）</a:t>
                      </a:r>
                      <a:r>
                        <a:rPr lang="zh-CN" sz="1800" b="1" kern="100" dirty="0" smtClean="0">
                          <a:effectLst/>
                        </a:rPr>
                        <a:t>；</a:t>
                      </a:r>
                      <a:endParaRPr lang="en-US" altLang="zh-CN" sz="18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FPD</a:t>
                      </a:r>
                      <a:r>
                        <a:rPr lang="zh-CN" sz="1800" b="1" kern="100" dirty="0">
                          <a:effectLst/>
                        </a:rPr>
                        <a:t>检测器主要检测样品中含磷、含硫的化合物。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9559" marR="495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3" name="Picture 1" descr="DSC05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00" r="2007"/>
          <a:stretch>
            <a:fillRect/>
          </a:stretch>
        </p:blipFill>
        <p:spPr bwMode="auto">
          <a:xfrm>
            <a:off x="2608467" y="421457"/>
            <a:ext cx="3816741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8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6891976"/>
              </p:ext>
            </p:extLst>
          </p:nvPr>
        </p:nvGraphicFramePr>
        <p:xfrm>
          <a:off x="357158" y="214291"/>
          <a:ext cx="8247289" cy="6021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550"/>
                <a:gridCol w="6705739"/>
              </a:tblGrid>
              <a:tr h="239379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                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1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仪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器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名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称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</a:rPr>
                        <a:t>气相色谱仪（</a:t>
                      </a:r>
                      <a:r>
                        <a:rPr lang="en-US" sz="1800" b="1" kern="100">
                          <a:effectLst/>
                        </a:rPr>
                        <a:t>FID/TCD/FPD</a:t>
                      </a:r>
                      <a:r>
                        <a:rPr lang="zh-CN" sz="1800" b="1" kern="100">
                          <a:effectLst/>
                        </a:rPr>
                        <a:t>）</a:t>
                      </a:r>
                      <a:endParaRPr lang="zh-CN" sz="18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品牌及型号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effectLst/>
                        </a:rPr>
                        <a:t>美国</a:t>
                      </a:r>
                      <a:r>
                        <a:rPr lang="en-US" sz="1800" b="1" kern="0" dirty="0">
                          <a:effectLst/>
                        </a:rPr>
                        <a:t>PE  </a:t>
                      </a:r>
                      <a:r>
                        <a:rPr lang="en-US" sz="1800" b="1" kern="0" dirty="0" err="1">
                          <a:effectLst/>
                        </a:rPr>
                        <a:t>Clarus</a:t>
                      </a:r>
                      <a:r>
                        <a:rPr lang="en-US" sz="1800" b="1" kern="0" dirty="0">
                          <a:effectLst/>
                        </a:rPr>
                        <a:t> 680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主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要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指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标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FID</a:t>
                      </a:r>
                      <a:r>
                        <a:rPr lang="zh-CN" sz="1800" b="1" kern="100" dirty="0">
                          <a:effectLst/>
                        </a:rPr>
                        <a:t>检测器： 最低检出限：＜</a:t>
                      </a:r>
                      <a:r>
                        <a:rPr lang="en-US" sz="1800" b="1" kern="100" dirty="0">
                          <a:effectLst/>
                        </a:rPr>
                        <a:t>3</a:t>
                      </a:r>
                      <a:r>
                        <a:rPr lang="zh-CN" sz="1800" b="1" kern="100" dirty="0">
                          <a:effectLst/>
                        </a:rPr>
                        <a:t>×</a:t>
                      </a:r>
                      <a:r>
                        <a:rPr lang="en-US" sz="1800" b="1" kern="100" dirty="0">
                          <a:effectLst/>
                        </a:rPr>
                        <a:t>10</a:t>
                      </a:r>
                      <a:r>
                        <a:rPr lang="en-US" sz="1800" b="1" kern="100" baseline="30000" dirty="0">
                          <a:effectLst/>
                        </a:rPr>
                        <a:t>-12</a:t>
                      </a:r>
                      <a:r>
                        <a:rPr lang="en-US" sz="1800" b="1" kern="100" dirty="0">
                          <a:effectLst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</a:rPr>
                        <a:t>gC</a:t>
                      </a:r>
                      <a:r>
                        <a:rPr lang="en-US" sz="1800" b="1" kern="100" dirty="0">
                          <a:effectLst/>
                        </a:rPr>
                        <a:t>/sec</a:t>
                      </a:r>
                      <a:r>
                        <a:rPr lang="zh-CN" sz="1800" b="1" kern="100">
                          <a:effectLst/>
                        </a:rPr>
                        <a:t>壬</a:t>
                      </a:r>
                      <a:r>
                        <a:rPr lang="zh-CN" sz="1800" b="1" kern="100" smtClean="0">
                          <a:effectLst/>
                        </a:rPr>
                        <a:t>烷</a:t>
                      </a:r>
                      <a:r>
                        <a:rPr lang="zh-CN" altLang="en-US" sz="1800" b="1" kern="100" smtClean="0">
                          <a:effectLst/>
                        </a:rPr>
                        <a:t>，</a:t>
                      </a:r>
                      <a:r>
                        <a:rPr lang="zh-CN" sz="1800" b="1" kern="100" smtClean="0">
                          <a:effectLst/>
                        </a:rPr>
                        <a:t>线性范围</a:t>
                      </a:r>
                      <a:r>
                        <a:rPr lang="zh-CN" sz="1800" b="1" kern="100" dirty="0">
                          <a:effectLst/>
                        </a:rPr>
                        <a:t>：＞</a:t>
                      </a:r>
                      <a:r>
                        <a:rPr lang="en-US" sz="1800" b="1" kern="100" dirty="0">
                          <a:effectLst/>
                        </a:rPr>
                        <a:t>10</a:t>
                      </a:r>
                      <a:r>
                        <a:rPr lang="en-US" sz="1800" b="1" kern="100" baseline="30000" dirty="0">
                          <a:effectLst/>
                        </a:rPr>
                        <a:t>6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TCD</a:t>
                      </a:r>
                      <a:r>
                        <a:rPr lang="zh-CN" sz="1800" b="1" kern="100" dirty="0">
                          <a:effectLst/>
                        </a:rPr>
                        <a:t>检测器： 最低检出限：＜</a:t>
                      </a:r>
                      <a:r>
                        <a:rPr lang="en-US" sz="1800" b="1" kern="100" dirty="0">
                          <a:effectLst/>
                        </a:rPr>
                        <a:t>1 ppm</a:t>
                      </a:r>
                      <a:r>
                        <a:rPr lang="zh-CN" sz="1800" b="1" kern="100">
                          <a:effectLst/>
                        </a:rPr>
                        <a:t>壬</a:t>
                      </a:r>
                      <a:r>
                        <a:rPr lang="zh-CN" sz="1800" b="1" kern="100" smtClean="0">
                          <a:effectLst/>
                        </a:rPr>
                        <a:t>烷</a:t>
                      </a:r>
                      <a:r>
                        <a:rPr lang="zh-CN" altLang="en-US" sz="1800" b="1" kern="100" smtClean="0">
                          <a:effectLst/>
                        </a:rPr>
                        <a:t>，</a:t>
                      </a:r>
                      <a:r>
                        <a:rPr lang="zh-CN" sz="1800" b="1" kern="100" smtClean="0">
                          <a:effectLst/>
                        </a:rPr>
                        <a:t>线性范围</a:t>
                      </a:r>
                      <a:r>
                        <a:rPr lang="zh-CN" sz="1800" b="1" kern="100" dirty="0">
                          <a:effectLst/>
                        </a:rPr>
                        <a:t>：＞</a:t>
                      </a:r>
                      <a:r>
                        <a:rPr lang="en-US" sz="1800" b="1" kern="100" dirty="0">
                          <a:effectLst/>
                        </a:rPr>
                        <a:t>10</a:t>
                      </a:r>
                      <a:r>
                        <a:rPr lang="en-US" sz="1800" b="1" kern="100" baseline="30000" dirty="0">
                          <a:effectLst/>
                        </a:rPr>
                        <a:t>5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FPD</a:t>
                      </a:r>
                      <a:r>
                        <a:rPr lang="zh-CN" sz="1800" b="1" kern="100" dirty="0">
                          <a:effectLst/>
                        </a:rPr>
                        <a:t>检测器；</a:t>
                      </a:r>
                      <a:r>
                        <a:rPr lang="en-US" sz="1800" b="1" kern="100" dirty="0">
                          <a:effectLst/>
                        </a:rPr>
                        <a:t>&lt;1×10</a:t>
                      </a:r>
                      <a:r>
                        <a:rPr lang="en-US" sz="1800" b="1" kern="100" baseline="30000" dirty="0">
                          <a:effectLst/>
                        </a:rPr>
                        <a:t>-11</a:t>
                      </a:r>
                      <a:r>
                        <a:rPr lang="en-US" sz="1800" b="1" kern="100" dirty="0">
                          <a:effectLst/>
                        </a:rPr>
                        <a:t>g S/sec</a:t>
                      </a:r>
                      <a:r>
                        <a:rPr lang="zh-CN" sz="1800" b="1" kern="100" dirty="0">
                          <a:effectLst/>
                        </a:rPr>
                        <a:t>（</a:t>
                      </a:r>
                      <a:r>
                        <a:rPr lang="en-US" sz="1800" b="1" kern="100" dirty="0">
                          <a:effectLst/>
                        </a:rPr>
                        <a:t>FPD</a:t>
                      </a:r>
                      <a:r>
                        <a:rPr lang="zh-CN" sz="1800" b="1" kern="100" dirty="0">
                          <a:effectLst/>
                        </a:rPr>
                        <a:t>检测器）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effectLst/>
                        </a:rPr>
                        <a:t>自动进样器：全自动</a:t>
                      </a:r>
                      <a:r>
                        <a:rPr lang="en-US" sz="1800" b="1" kern="0" dirty="0">
                          <a:effectLst/>
                        </a:rPr>
                        <a:t>108</a:t>
                      </a:r>
                      <a:r>
                        <a:rPr lang="zh-CN" sz="1800" b="1" kern="0" dirty="0">
                          <a:effectLst/>
                        </a:rPr>
                        <a:t>位液体样品进样器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6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用</a:t>
                      </a:r>
                      <a:r>
                        <a:rPr lang="en-US" sz="1800" b="1" kern="100" dirty="0">
                          <a:effectLst/>
                        </a:rPr>
                        <a:t>  </a:t>
                      </a:r>
                      <a:r>
                        <a:rPr lang="en-US" sz="1800" b="1" kern="100" dirty="0" smtClean="0">
                          <a:effectLst/>
                        </a:rPr>
                        <a:t>          </a:t>
                      </a:r>
                      <a:r>
                        <a:rPr lang="zh-CN" sz="1800" b="1" kern="100" dirty="0">
                          <a:effectLst/>
                        </a:rPr>
                        <a:t>途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0" indent="-381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FID</a:t>
                      </a:r>
                      <a:r>
                        <a:rPr lang="zh-CN" sz="1800" b="1" kern="100" dirty="0">
                          <a:effectLst/>
                        </a:rPr>
                        <a:t>检测器</a:t>
                      </a:r>
                      <a:r>
                        <a:rPr lang="zh-CN" sz="1800" b="1" kern="100" dirty="0" smtClean="0">
                          <a:effectLst/>
                        </a:rPr>
                        <a:t>：高温</a:t>
                      </a:r>
                      <a:r>
                        <a:rPr lang="zh-CN" sz="1800" b="1" kern="100" dirty="0">
                          <a:effectLst/>
                        </a:rPr>
                        <a:t>不易分解的有机</a:t>
                      </a:r>
                      <a:r>
                        <a:rPr lang="zh-CN" sz="1800" b="1" kern="100" dirty="0" smtClean="0">
                          <a:effectLst/>
                        </a:rPr>
                        <a:t>组分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 marL="381000" indent="-381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TCD</a:t>
                      </a:r>
                      <a:r>
                        <a:rPr lang="zh-CN" sz="1800" b="1" kern="100" dirty="0">
                          <a:effectLst/>
                        </a:rPr>
                        <a:t>检测器</a:t>
                      </a:r>
                      <a:r>
                        <a:rPr lang="zh-CN" sz="1800" b="1" kern="100" dirty="0" smtClean="0">
                          <a:effectLst/>
                        </a:rPr>
                        <a:t>：</a:t>
                      </a:r>
                      <a:r>
                        <a:rPr lang="zh-CN" altLang="zh-CN" sz="1800" b="1" kern="100" dirty="0" smtClean="0">
                          <a:effectLst/>
                        </a:rPr>
                        <a:t>永久气体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7" name="图片 7" descr="说明: C:\Documents and Settings\402-1\Application Data\Tencent\Users\63212109\QQ\WinTemp\RichOle\WBTE24OCFAM6L`@0LS9B~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09" y="214290"/>
            <a:ext cx="2989551" cy="2357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2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2797805"/>
              </p:ext>
            </p:extLst>
          </p:nvPr>
        </p:nvGraphicFramePr>
        <p:xfrm>
          <a:off x="357158" y="357166"/>
          <a:ext cx="8175282" cy="5736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5064"/>
                <a:gridCol w="6300218"/>
              </a:tblGrid>
              <a:tr h="24492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428" marR="414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5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仪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名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</a:t>
                      </a:r>
                      <a:r>
                        <a:rPr lang="zh-CN" sz="2000" b="1" kern="100" dirty="0" smtClean="0">
                          <a:effectLst/>
                        </a:rPr>
                        <a:t>称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428" marR="414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高效液相</a:t>
                      </a:r>
                      <a:r>
                        <a:rPr lang="en-US" sz="2000" b="1" kern="100" dirty="0">
                          <a:effectLst/>
                        </a:rPr>
                        <a:t>-</a:t>
                      </a:r>
                      <a:r>
                        <a:rPr lang="zh-CN" sz="2000" b="1" kern="100" dirty="0">
                          <a:effectLst/>
                        </a:rPr>
                        <a:t>电感耦合等离子体质谱（</a:t>
                      </a:r>
                      <a:r>
                        <a:rPr lang="en-US" sz="2000" b="1" kern="100" dirty="0">
                          <a:effectLst/>
                        </a:rPr>
                        <a:t>HPLC-ICP-MS</a:t>
                      </a:r>
                      <a:r>
                        <a:rPr lang="zh-CN" sz="2000" b="1" kern="100" dirty="0">
                          <a:effectLst/>
                        </a:rPr>
                        <a:t>）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428" marR="414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品牌及型号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428" marR="414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美国</a:t>
                      </a:r>
                      <a:r>
                        <a:rPr lang="en-US" sz="2000" b="1" kern="100" dirty="0">
                          <a:effectLst/>
                        </a:rPr>
                        <a:t>PE    series 200-ElanDRC-e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428" marR="414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7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主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要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指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标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428" marR="414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质量范围：</a:t>
                      </a:r>
                      <a:r>
                        <a:rPr lang="en-US" sz="2000" b="1" kern="100" dirty="0">
                          <a:effectLst/>
                        </a:rPr>
                        <a:t>2-270amu</a:t>
                      </a:r>
                      <a:r>
                        <a:rPr lang="zh-CN" sz="2000" b="1" kern="100" dirty="0" smtClean="0">
                          <a:effectLst/>
                        </a:rPr>
                        <a:t>；</a:t>
                      </a:r>
                      <a:endParaRPr lang="en-US" altLang="zh-CN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分辨率</a:t>
                      </a:r>
                      <a:r>
                        <a:rPr lang="zh-CN" sz="2000" b="1" kern="100" dirty="0">
                          <a:effectLst/>
                        </a:rPr>
                        <a:t>：在一次分析中</a:t>
                      </a:r>
                      <a:r>
                        <a:rPr lang="en-US" sz="2000" b="1" kern="100" dirty="0">
                          <a:effectLst/>
                        </a:rPr>
                        <a:t>0.3amu-3.0amu</a:t>
                      </a:r>
                      <a:r>
                        <a:rPr lang="zh-CN" sz="2000" b="1" kern="100" dirty="0">
                          <a:effectLst/>
                        </a:rPr>
                        <a:t>可调</a:t>
                      </a:r>
                      <a:r>
                        <a:rPr lang="zh-CN" sz="2000" b="1" kern="100" dirty="0" smtClean="0">
                          <a:effectLst/>
                        </a:rPr>
                        <a:t>；</a:t>
                      </a:r>
                      <a:endParaRPr lang="en-US" altLang="zh-CN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进</a:t>
                      </a:r>
                      <a:r>
                        <a:rPr lang="zh-CN" sz="2000" b="1" kern="100" dirty="0">
                          <a:effectLst/>
                        </a:rPr>
                        <a:t>样浓度范围：</a:t>
                      </a:r>
                      <a:r>
                        <a:rPr lang="en-US" sz="2000" b="1" kern="100" dirty="0">
                          <a:effectLst/>
                        </a:rPr>
                        <a:t>&lt;100ppb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428" marR="414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0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     </a:t>
                      </a:r>
                      <a:r>
                        <a:rPr lang="en-US" sz="2000" b="1" kern="100" dirty="0" smtClean="0">
                          <a:effectLst/>
                        </a:rPr>
                        <a:t>    </a:t>
                      </a:r>
                      <a:r>
                        <a:rPr lang="zh-CN" sz="2000" b="1" kern="100" dirty="0">
                          <a:effectLst/>
                        </a:rPr>
                        <a:t>途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428" marR="414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适用于</a:t>
                      </a:r>
                      <a:r>
                        <a:rPr lang="zh-CN" altLang="en-US" sz="2000" b="1" kern="100" dirty="0" smtClean="0">
                          <a:effectLst/>
                        </a:rPr>
                        <a:t>各种水质中、土壤及其他环境样品中</a:t>
                      </a:r>
                      <a:r>
                        <a:rPr lang="zh-CN" sz="2000" b="1" kern="100" dirty="0" smtClean="0">
                          <a:effectLst/>
                        </a:rPr>
                        <a:t>痕</a:t>
                      </a:r>
                      <a:r>
                        <a:rPr lang="zh-CN" sz="2000" b="1" kern="100" dirty="0">
                          <a:effectLst/>
                        </a:rPr>
                        <a:t>量重金属元素的</a:t>
                      </a:r>
                      <a:r>
                        <a:rPr lang="zh-CN" sz="2000" b="1" kern="100" dirty="0" smtClean="0">
                          <a:effectLst/>
                        </a:rPr>
                        <a:t>测定</a:t>
                      </a:r>
                      <a:r>
                        <a:rPr lang="zh-CN" altLang="en-US" sz="2000" b="1" kern="100" dirty="0" smtClean="0">
                          <a:effectLst/>
                        </a:rPr>
                        <a:t>；</a:t>
                      </a:r>
                      <a:r>
                        <a:rPr lang="zh-CN" altLang="en-US" sz="2000" b="1" kern="100" dirty="0" smtClean="0">
                          <a:effectLst/>
                          <a:latin typeface="Times New Roman"/>
                          <a:ea typeface="宋体"/>
                        </a:rPr>
                        <a:t>金属元素的价态分析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1428" marR="414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1" name="Picture 1" descr="DSC05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03" y="428604"/>
            <a:ext cx="3505200" cy="226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1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0511317"/>
              </p:ext>
            </p:extLst>
          </p:nvPr>
        </p:nvGraphicFramePr>
        <p:xfrm>
          <a:off x="357158" y="357167"/>
          <a:ext cx="8501122" cy="5715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2942"/>
                <a:gridCol w="6878180"/>
              </a:tblGrid>
              <a:tr h="295492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761" marR="407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仪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</a:t>
                      </a:r>
                      <a:r>
                        <a:rPr lang="zh-CN" sz="2000" b="1" kern="100" dirty="0" smtClean="0">
                          <a:effectLst/>
                        </a:rPr>
                        <a:t>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</a:t>
                      </a:r>
                      <a:r>
                        <a:rPr lang="zh-CN" sz="2000" b="1" kern="100" dirty="0" smtClean="0">
                          <a:effectLst/>
                        </a:rPr>
                        <a:t>名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称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761" marR="407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扫描电子显微镜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761" marR="407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品牌及型号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761" marR="407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日本电子</a:t>
                      </a:r>
                      <a:r>
                        <a:rPr lang="en-US" sz="2000" b="1" kern="100" dirty="0">
                          <a:effectLst/>
                        </a:rPr>
                        <a:t>  JSM-6510LV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761" marR="407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94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主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</a:t>
                      </a:r>
                      <a:r>
                        <a:rPr lang="zh-CN" sz="2000" b="1" kern="100" dirty="0" smtClean="0">
                          <a:effectLst/>
                        </a:rPr>
                        <a:t>要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指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标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761" marR="407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灯丝：钨灯丝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高真空模式分辨率：</a:t>
                      </a:r>
                      <a:r>
                        <a:rPr lang="en-US" sz="2000" b="1" kern="100" dirty="0">
                          <a:effectLst/>
                        </a:rPr>
                        <a:t>3.0nm</a:t>
                      </a:r>
                      <a:r>
                        <a:rPr lang="zh-CN" sz="2000" b="1" kern="100" dirty="0">
                          <a:effectLst/>
                        </a:rPr>
                        <a:t>（</a:t>
                      </a:r>
                      <a:r>
                        <a:rPr lang="en-US" sz="2000" b="1" kern="100" dirty="0">
                          <a:effectLst/>
                        </a:rPr>
                        <a:t>30kV</a:t>
                      </a:r>
                      <a:r>
                        <a:rPr lang="zh-CN" sz="2000" b="1" kern="100" dirty="0">
                          <a:effectLst/>
                        </a:rPr>
                        <a:t>），</a:t>
                      </a:r>
                      <a:r>
                        <a:rPr lang="en-US" sz="2000" b="1" kern="100" dirty="0">
                          <a:effectLst/>
                        </a:rPr>
                        <a:t>8.0nm</a:t>
                      </a:r>
                      <a:r>
                        <a:rPr lang="zh-CN" sz="2000" b="1" kern="100" dirty="0">
                          <a:effectLst/>
                        </a:rPr>
                        <a:t>（</a:t>
                      </a:r>
                      <a:r>
                        <a:rPr lang="en-US" sz="2000" b="1" kern="100" dirty="0">
                          <a:effectLst/>
                        </a:rPr>
                        <a:t>3kV</a:t>
                      </a:r>
                      <a:r>
                        <a:rPr lang="zh-CN" sz="2000" b="1" kern="100" dirty="0">
                          <a:effectLst/>
                        </a:rPr>
                        <a:t>），</a:t>
                      </a:r>
                      <a:r>
                        <a:rPr lang="en-US" sz="2000" b="1" kern="100" dirty="0">
                          <a:effectLst/>
                        </a:rPr>
                        <a:t>15.0nm  </a:t>
                      </a:r>
                      <a:r>
                        <a:rPr lang="zh-CN" sz="2000" b="1" kern="100" dirty="0" smtClean="0">
                          <a:effectLst/>
                        </a:rPr>
                        <a:t>（</a:t>
                      </a:r>
                      <a:r>
                        <a:rPr lang="en-US" sz="2000" b="1" kern="100" dirty="0" smtClean="0">
                          <a:effectLst/>
                        </a:rPr>
                        <a:t>1kV</a:t>
                      </a:r>
                      <a:r>
                        <a:rPr lang="zh-CN" sz="2000" b="1" kern="100" dirty="0">
                          <a:effectLst/>
                        </a:rPr>
                        <a:t>）；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放大倍数：</a:t>
                      </a:r>
                      <a:r>
                        <a:rPr lang="en-US" sz="2000" b="1" kern="100" dirty="0">
                          <a:effectLst/>
                        </a:rPr>
                        <a:t>×5 </a:t>
                      </a:r>
                      <a:r>
                        <a:rPr lang="en-US" sz="2000" b="1" kern="100" dirty="0" smtClean="0">
                          <a:effectLst/>
                        </a:rPr>
                        <a:t>~×20000</a:t>
                      </a:r>
                      <a:r>
                        <a:rPr lang="zh-CN" sz="2000" b="1" kern="100" dirty="0" smtClean="0">
                          <a:effectLst/>
                        </a:rPr>
                        <a:t>；</a:t>
                      </a:r>
                      <a:endParaRPr lang="zh-CN" sz="2000" b="1" kern="100" dirty="0">
                        <a:effectLst/>
                      </a:endParaRPr>
                    </a:p>
                  </a:txBody>
                  <a:tcPr marL="40761" marR="407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     </a:t>
                      </a:r>
                      <a:r>
                        <a:rPr lang="en-US" sz="2000" b="1" kern="100" dirty="0" smtClean="0">
                          <a:effectLst/>
                        </a:rPr>
                        <a:t>    </a:t>
                      </a:r>
                      <a:r>
                        <a:rPr lang="zh-CN" sz="2000" b="1" kern="100" dirty="0">
                          <a:effectLst/>
                        </a:rPr>
                        <a:t>途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761" marR="407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100" dirty="0" smtClean="0">
                          <a:effectLst/>
                        </a:rPr>
                        <a:t>导电</a:t>
                      </a:r>
                      <a:r>
                        <a:rPr lang="en-US" altLang="zh-CN" sz="2000" b="1" kern="100" dirty="0" smtClean="0">
                          <a:effectLst/>
                        </a:rPr>
                        <a:t>/</a:t>
                      </a:r>
                      <a:r>
                        <a:rPr lang="zh-CN" altLang="zh-CN" sz="2000" b="1" kern="100" dirty="0" smtClean="0">
                          <a:effectLst/>
                        </a:rPr>
                        <a:t>不导电</a:t>
                      </a:r>
                      <a:r>
                        <a:rPr lang="zh-CN" altLang="en-US" sz="2000" b="1" kern="100" dirty="0" smtClean="0">
                          <a:effectLst/>
                        </a:rPr>
                        <a:t>干燥样品</a:t>
                      </a:r>
                      <a:r>
                        <a:rPr lang="zh-CN" sz="2000" b="1" kern="100" dirty="0" smtClean="0">
                          <a:effectLst/>
                        </a:rPr>
                        <a:t>表面微观构造</a:t>
                      </a:r>
                      <a:endParaRPr lang="en-US" altLang="zh-CN" sz="2000" b="1" kern="100" dirty="0" smtClean="0">
                        <a:effectLst/>
                      </a:endParaRPr>
                    </a:p>
                  </a:txBody>
                  <a:tcPr marL="40761" marR="407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45" name="Picture 1" descr="DSC05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9" t="3024" r="60793" b="63261"/>
          <a:stretch>
            <a:fillRect/>
          </a:stretch>
        </p:blipFill>
        <p:spPr bwMode="auto">
          <a:xfrm>
            <a:off x="3131839" y="428604"/>
            <a:ext cx="3639174" cy="2857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0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1518767"/>
              </p:ext>
            </p:extLst>
          </p:nvPr>
        </p:nvGraphicFramePr>
        <p:xfrm>
          <a:off x="755576" y="548680"/>
          <a:ext cx="7674076" cy="5380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815"/>
                <a:gridCol w="6139261"/>
              </a:tblGrid>
              <a:tr h="29564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仪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名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称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纯水</a:t>
                      </a:r>
                      <a:r>
                        <a:rPr lang="en-US" sz="2000" b="1" kern="100" dirty="0">
                          <a:effectLst/>
                        </a:rPr>
                        <a:t>-</a:t>
                      </a:r>
                      <a:r>
                        <a:rPr lang="zh-CN" sz="2000" b="1" kern="100" dirty="0">
                          <a:effectLst/>
                        </a:rPr>
                        <a:t>超纯水系统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品牌及型号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英国</a:t>
                      </a:r>
                      <a:r>
                        <a:rPr lang="en-US" sz="2000" b="1" kern="100" dirty="0">
                          <a:effectLst/>
                        </a:rPr>
                        <a:t>ELGA</a:t>
                      </a:r>
                      <a:r>
                        <a:rPr lang="zh-CN" sz="2000" b="1" kern="100" dirty="0">
                          <a:effectLst/>
                        </a:rPr>
                        <a:t>：</a:t>
                      </a:r>
                      <a:r>
                        <a:rPr lang="en-US" sz="2000" b="1" kern="100" dirty="0">
                          <a:effectLst/>
                        </a:rPr>
                        <a:t>pure-lab Option R7+Ultra Genetic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4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主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要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指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标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纯水最高水质：</a:t>
                      </a:r>
                      <a:r>
                        <a:rPr lang="en-US" sz="2000" b="1" kern="100" dirty="0">
                          <a:effectLst/>
                        </a:rPr>
                        <a:t>15M</a:t>
                      </a:r>
                      <a:r>
                        <a:rPr lang="zh-CN" sz="2000" b="1" kern="100" dirty="0" smtClean="0">
                          <a:effectLst/>
                        </a:rPr>
                        <a:t>Ω</a:t>
                      </a:r>
                      <a:r>
                        <a:rPr lang="zh-CN" altLang="en-US" sz="2000" b="1" kern="100" dirty="0" smtClean="0">
                          <a:effectLst/>
                        </a:rPr>
                        <a:t>，产水量</a:t>
                      </a:r>
                      <a:r>
                        <a:rPr lang="en-US" altLang="zh-CN" sz="2000" b="1" kern="100" dirty="0" smtClean="0">
                          <a:effectLst/>
                        </a:rPr>
                        <a:t>6-6.5</a:t>
                      </a:r>
                      <a:r>
                        <a:rPr lang="zh-CN" altLang="en-US" sz="2000" b="1" kern="100" dirty="0" smtClean="0">
                          <a:effectLst/>
                        </a:rPr>
                        <a:t>升</a:t>
                      </a:r>
                      <a:r>
                        <a:rPr lang="en-US" altLang="zh-CN" sz="2000" b="1" kern="100" dirty="0" smtClean="0">
                          <a:effectLst/>
                        </a:rPr>
                        <a:t>/</a:t>
                      </a:r>
                      <a:r>
                        <a:rPr lang="zh-CN" altLang="en-US" sz="2000" b="1" kern="100" dirty="0" smtClean="0">
                          <a:effectLst/>
                        </a:rPr>
                        <a:t>小时</a:t>
                      </a:r>
                      <a:endParaRPr lang="zh-CN" sz="20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超纯水最高水质：</a:t>
                      </a:r>
                      <a:r>
                        <a:rPr lang="en-US" sz="2000" b="1" kern="100" dirty="0">
                          <a:effectLst/>
                        </a:rPr>
                        <a:t>18.2M</a:t>
                      </a:r>
                      <a:r>
                        <a:rPr lang="zh-CN" sz="2000" b="1" kern="100" dirty="0" smtClean="0">
                          <a:effectLst/>
                        </a:rPr>
                        <a:t>Ω</a:t>
                      </a:r>
                      <a:r>
                        <a:rPr lang="zh-CN" altLang="en-US" sz="2000" b="1" kern="100" dirty="0" smtClean="0">
                          <a:effectLst/>
                        </a:rPr>
                        <a:t>，</a:t>
                      </a:r>
                      <a:r>
                        <a:rPr lang="en-US" altLang="zh-CN" sz="2000" b="1" kern="100" dirty="0" smtClean="0">
                          <a:effectLst/>
                        </a:rPr>
                        <a:t>TOC</a:t>
                      </a:r>
                      <a:r>
                        <a:rPr lang="zh-CN" altLang="en-US" sz="2000" b="1" kern="100" dirty="0" smtClean="0">
                          <a:effectLst/>
                        </a:rPr>
                        <a:t>：</a:t>
                      </a:r>
                      <a:r>
                        <a:rPr lang="en-US" altLang="zh-CN" sz="2000" b="1" kern="100" dirty="0" smtClean="0">
                          <a:effectLst/>
                        </a:rPr>
                        <a:t>003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effectLst/>
                          <a:latin typeface="Times New Roman"/>
                          <a:ea typeface="宋体"/>
                        </a:rPr>
                        <a:t>40</a:t>
                      </a:r>
                      <a:r>
                        <a:rPr lang="zh-CN" altLang="en-US" sz="2000" b="1" kern="100" dirty="0" smtClean="0">
                          <a:effectLst/>
                          <a:latin typeface="Times New Roman"/>
                          <a:ea typeface="宋体"/>
                        </a:rPr>
                        <a:t>升水箱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  </a:t>
                      </a:r>
                      <a:r>
                        <a:rPr lang="en-US" sz="2000" b="1" kern="100" dirty="0" smtClean="0">
                          <a:effectLst/>
                        </a:rPr>
                        <a:t>    </a:t>
                      </a:r>
                      <a:r>
                        <a:rPr lang="zh-CN" sz="2000" b="1" kern="100" dirty="0">
                          <a:effectLst/>
                        </a:rPr>
                        <a:t>途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制取</a:t>
                      </a:r>
                      <a:r>
                        <a:rPr lang="zh-CN" sz="2000" b="1" kern="100" dirty="0" smtClean="0">
                          <a:effectLst/>
                        </a:rPr>
                        <a:t>纯水</a:t>
                      </a:r>
                      <a:r>
                        <a:rPr lang="en-US" altLang="zh-CN" sz="2000" b="1" kern="100" dirty="0" smtClean="0">
                          <a:effectLst/>
                        </a:rPr>
                        <a:t>/</a:t>
                      </a:r>
                      <a:r>
                        <a:rPr lang="zh-CN" sz="2000" b="1" kern="100" dirty="0" smtClean="0">
                          <a:effectLst/>
                        </a:rPr>
                        <a:t>超纯水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69" name="Picture 1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75"/>
          <a:stretch>
            <a:fillRect/>
          </a:stretch>
        </p:blipFill>
        <p:spPr bwMode="auto">
          <a:xfrm>
            <a:off x="2649040" y="620688"/>
            <a:ext cx="3881320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0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4667275"/>
              </p:ext>
            </p:extLst>
          </p:nvPr>
        </p:nvGraphicFramePr>
        <p:xfrm>
          <a:off x="611560" y="476672"/>
          <a:ext cx="7992888" cy="5422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6192688"/>
              </a:tblGrid>
              <a:tr h="316835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69" marR="489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仪器名称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69" marR="489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电子天平</a:t>
                      </a:r>
                      <a:r>
                        <a:rPr lang="zh-CN" altLang="en-US" sz="2000" b="1" kern="100" dirty="0" smtClean="0">
                          <a:effectLst/>
                        </a:rPr>
                        <a:t>（万分之一）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69" marR="489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品牌及型号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69" marR="489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赛多利斯</a:t>
                      </a:r>
                      <a:r>
                        <a:rPr lang="en-US" sz="2000" b="1" kern="100" dirty="0">
                          <a:effectLst/>
                        </a:rPr>
                        <a:t> BSA124S-CW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69" marR="489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</a:rPr>
                        <a:t>主要指标</a:t>
                      </a:r>
                      <a:endParaRPr lang="zh-CN" sz="20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69" marR="489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量程</a:t>
                      </a:r>
                      <a:r>
                        <a:rPr lang="zh-CN" sz="2000" b="1" kern="100" dirty="0" smtClean="0">
                          <a:effectLst/>
                        </a:rPr>
                        <a:t>：</a:t>
                      </a:r>
                      <a:r>
                        <a:rPr lang="en-US" altLang="zh-CN" sz="2000" b="1" kern="100" dirty="0" smtClean="0">
                          <a:effectLst/>
                        </a:rPr>
                        <a:t>0-</a:t>
                      </a:r>
                      <a:r>
                        <a:rPr lang="en-US" sz="2000" b="1" kern="100" dirty="0" smtClean="0">
                          <a:effectLst/>
                        </a:rPr>
                        <a:t>120g</a:t>
                      </a:r>
                      <a:r>
                        <a:rPr lang="zh-CN" sz="2000" b="1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精度：</a:t>
                      </a:r>
                      <a:r>
                        <a:rPr lang="en-US" sz="2000" b="1" kern="100" dirty="0" smtClean="0">
                          <a:effectLst/>
                        </a:rPr>
                        <a:t>0.0001g</a:t>
                      </a:r>
                      <a:r>
                        <a:rPr lang="zh-CN" sz="2000" b="1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称盘尺寸：Φ</a:t>
                      </a:r>
                      <a:r>
                        <a:rPr lang="en-US" sz="2000" b="1" kern="100" dirty="0">
                          <a:effectLst/>
                        </a:rPr>
                        <a:t>90mm</a:t>
                      </a:r>
                      <a:r>
                        <a:rPr lang="zh-CN" sz="2000" b="1" kern="100" dirty="0">
                          <a:effectLst/>
                        </a:rPr>
                        <a:t>；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69" marR="489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</a:rPr>
                        <a:t>用</a:t>
                      </a:r>
                      <a:r>
                        <a:rPr lang="en-US" sz="2000" b="1" kern="100">
                          <a:effectLst/>
                        </a:rPr>
                        <a:t>    </a:t>
                      </a:r>
                      <a:r>
                        <a:rPr lang="zh-CN" sz="2000" b="1" kern="100">
                          <a:effectLst/>
                        </a:rPr>
                        <a:t>途</a:t>
                      </a:r>
                      <a:endParaRPr lang="zh-CN" sz="20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69" marR="489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称量物质重量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69" marR="489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193" name="Picture 1" descr="电子天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57" t="3093" r="9831" b="5156"/>
          <a:stretch>
            <a:fillRect/>
          </a:stretch>
        </p:blipFill>
        <p:spPr bwMode="auto">
          <a:xfrm>
            <a:off x="2915816" y="501080"/>
            <a:ext cx="2088232" cy="3046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3908157"/>
              </p:ext>
            </p:extLst>
          </p:nvPr>
        </p:nvGraphicFramePr>
        <p:xfrm>
          <a:off x="611560" y="620688"/>
          <a:ext cx="7920880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6264696"/>
              </a:tblGrid>
              <a:tr h="244827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           </a:t>
                      </a:r>
                      <a:endParaRPr lang="zh-CN" sz="11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3659" marR="436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仪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名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称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3659" marR="436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X</a:t>
                      </a:r>
                      <a:r>
                        <a:rPr lang="zh-CN" sz="2000" b="1" kern="100" dirty="0">
                          <a:effectLst/>
                        </a:rPr>
                        <a:t>射线衍射仪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3659" marR="436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品牌及型号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3659" marR="436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日本理学 </a:t>
                      </a:r>
                      <a:r>
                        <a:rPr lang="en-US" sz="2000" b="1" kern="100" dirty="0" err="1">
                          <a:effectLst/>
                        </a:rPr>
                        <a:t>UltimanIV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3659" marR="436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主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要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指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标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3659" marR="436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样品台：真空样品台；普通多功能样品台；微量样品台；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光管：</a:t>
                      </a:r>
                      <a:r>
                        <a:rPr lang="en-US" sz="2000" b="1" kern="100" dirty="0">
                          <a:effectLst/>
                        </a:rPr>
                        <a:t>Cu</a:t>
                      </a:r>
                      <a:r>
                        <a:rPr lang="zh-CN" sz="2000" b="1" kern="100" dirty="0">
                          <a:effectLst/>
                        </a:rPr>
                        <a:t>陶瓷光管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光路：平行光；聚焦光；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3659" marR="436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     </a:t>
                      </a:r>
                      <a:r>
                        <a:rPr lang="en-US" sz="2000" b="1" kern="100" dirty="0" smtClean="0">
                          <a:effectLst/>
                        </a:rPr>
                        <a:t>     </a:t>
                      </a:r>
                      <a:r>
                        <a:rPr lang="zh-CN" sz="2000" b="1" kern="100" dirty="0" smtClean="0">
                          <a:effectLst/>
                        </a:rPr>
                        <a:t>途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3659" marR="436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effectLst/>
                        </a:rPr>
                        <a:t>精确测定</a:t>
                      </a:r>
                      <a:r>
                        <a:rPr lang="zh-CN" sz="2000" b="1" kern="0" dirty="0" smtClean="0">
                          <a:effectLst/>
                        </a:rPr>
                        <a:t>物质</a:t>
                      </a:r>
                      <a:r>
                        <a:rPr lang="zh-CN" altLang="en-US" sz="2000" b="1" kern="0" dirty="0" smtClean="0">
                          <a:effectLst/>
                        </a:rPr>
                        <a:t>（粉末或者固体）</a:t>
                      </a:r>
                      <a:r>
                        <a:rPr lang="zh-CN" sz="2000" b="1" kern="0" dirty="0" smtClean="0">
                          <a:effectLst/>
                        </a:rPr>
                        <a:t>的晶体织构</a:t>
                      </a:r>
                      <a:r>
                        <a:rPr lang="zh-CN" sz="2000" b="1" kern="0" dirty="0">
                          <a:effectLst/>
                        </a:rPr>
                        <a:t>，应力及极图，薄膜膜厚、小角等</a:t>
                      </a:r>
                      <a:r>
                        <a:rPr lang="en-US" sz="2000" b="1" kern="0" dirty="0" smtClean="0">
                          <a:effectLst/>
                        </a:rPr>
                        <a:t>,</a:t>
                      </a:r>
                      <a:r>
                        <a:rPr lang="zh-CN" sz="2000" b="1" kern="0" dirty="0" smtClean="0">
                          <a:effectLst/>
                        </a:rPr>
                        <a:t> 物</a:t>
                      </a:r>
                      <a:r>
                        <a:rPr lang="zh-CN" sz="2000" b="1" kern="0" dirty="0">
                          <a:effectLst/>
                        </a:rPr>
                        <a:t>相分析，</a:t>
                      </a:r>
                      <a:r>
                        <a:rPr lang="zh-CN" sz="2000" b="1" kern="0" dirty="0" smtClean="0">
                          <a:effectLst/>
                        </a:rPr>
                        <a:t>定性</a:t>
                      </a:r>
                      <a:r>
                        <a:rPr lang="en-US" altLang="zh-CN" sz="2000" b="1" kern="0" dirty="0" smtClean="0">
                          <a:effectLst/>
                        </a:rPr>
                        <a:t>/</a:t>
                      </a:r>
                      <a:r>
                        <a:rPr lang="zh-CN" sz="2000" b="1" kern="0" dirty="0" smtClean="0">
                          <a:effectLst/>
                        </a:rPr>
                        <a:t>定量分析 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3659" marR="436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17" name="图片 3" descr="说明: C:\Documents and Settings\402-1\Application Data\Tencent\Users\63212109\QQ\WinTemp\RichOle\C@X{4EDD6{@D~8YZLTCAB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2798622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8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5002500"/>
              </p:ext>
            </p:extLst>
          </p:nvPr>
        </p:nvGraphicFramePr>
        <p:xfrm>
          <a:off x="571472" y="357167"/>
          <a:ext cx="8143932" cy="5857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8949"/>
                <a:gridCol w="6484983"/>
              </a:tblGrid>
              <a:tr h="249681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               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4104" marR="441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9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仪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器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名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称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4104" marR="441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临界点干燥仪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4104" marR="441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品牌及型号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4104" marR="441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英国</a:t>
                      </a:r>
                      <a:r>
                        <a:rPr lang="en-US" sz="1800" b="1" kern="100" dirty="0">
                          <a:effectLst/>
                        </a:rPr>
                        <a:t>Quorum   K850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4104" marR="441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8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主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要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指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标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4104" marR="441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CO2</a:t>
                      </a:r>
                      <a:r>
                        <a:rPr 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为临界点干燥</a:t>
                      </a:r>
                      <a:r>
                        <a:rPr 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介质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温度范围</a:t>
                      </a:r>
                      <a:r>
                        <a:rPr lang="zh-CN" alt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0-120℃</a:t>
                      </a:r>
                      <a:br>
                        <a:rPr 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压力</a:t>
                      </a:r>
                      <a:r>
                        <a:rPr 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范围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0-2000 psi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压力释放 </a:t>
                      </a:r>
                      <a:r>
                        <a:rPr lang="zh-CN" alt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1700 psi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冷却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加热</a:t>
                      </a:r>
                      <a:r>
                        <a:rPr lang="zh-CN" alt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+5℃</a:t>
                      </a:r>
                      <a:r>
                        <a:rPr 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到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+35℃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04" marR="441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7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用</a:t>
                      </a:r>
                      <a:r>
                        <a:rPr lang="en-US" altLang="zh-CN" sz="1800" b="1" kern="100" dirty="0" smtClean="0">
                          <a:effectLst/>
                        </a:rPr>
                        <a:t>        </a:t>
                      </a:r>
                      <a:r>
                        <a:rPr lang="en-US" sz="1800" b="1" kern="100" dirty="0" smtClean="0">
                          <a:effectLst/>
                        </a:rPr>
                        <a:t>    </a:t>
                      </a:r>
                      <a:r>
                        <a:rPr lang="zh-CN" sz="1800" b="1" kern="100" dirty="0">
                          <a:effectLst/>
                        </a:rPr>
                        <a:t>途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4104" marR="441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以</a:t>
                      </a:r>
                      <a:r>
                        <a:rPr lang="en-US" sz="1800" b="1" kern="100" dirty="0">
                          <a:effectLst/>
                        </a:rPr>
                        <a:t>CO</a:t>
                      </a:r>
                      <a:r>
                        <a:rPr lang="en-US" sz="1800" b="1" kern="100" baseline="-25000" dirty="0">
                          <a:effectLst/>
                        </a:rPr>
                        <a:t>2</a:t>
                      </a:r>
                      <a:r>
                        <a:rPr lang="zh-CN" sz="1800" b="1" kern="100" dirty="0">
                          <a:effectLst/>
                        </a:rPr>
                        <a:t>为临界点干燥介质对生物样品进行脱水处理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4104" marR="441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265" name="图片 4" descr="说明: C:\Documents and Settings\402-1\Application Data\Tencent\Users\63212109\QQ\WinTemp\RichOle\OTH}WY$_$2BB5NXSO2FZ$U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79" y="428604"/>
            <a:ext cx="3744542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5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8596" y="142852"/>
          <a:ext cx="8286807" cy="6123069"/>
        </p:xfrm>
        <a:graphic>
          <a:graphicData uri="http://schemas.openxmlformats.org/drawingml/2006/table">
            <a:tbl>
              <a:tblPr/>
              <a:tblGrid>
                <a:gridCol w="1932390"/>
                <a:gridCol w="6354417"/>
              </a:tblGrid>
              <a:tr h="27094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3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Zeta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电位仪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英国马尔文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ZS90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主要性能指标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zeta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电位粒度范围：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5nm-10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粒径范围：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1nm-3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电导率范围：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0-200ms/cm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用途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测定样品中悬浮微粒的粒径分布及水系样品中微粒的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zeta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电位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样品预处理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无特殊要求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240" marR="37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5" name="Picture 1" descr="zata电位仪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333875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7424110"/>
              </p:ext>
            </p:extLst>
          </p:nvPr>
        </p:nvGraphicFramePr>
        <p:xfrm>
          <a:off x="755576" y="785794"/>
          <a:ext cx="7816952" cy="5231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7224"/>
                <a:gridCol w="6209728"/>
              </a:tblGrid>
              <a:tr h="269985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         </a:t>
                      </a:r>
                      <a:r>
                        <a:rPr lang="en-US" sz="1100" kern="0" dirty="0">
                          <a:effectLst/>
                        </a:rPr>
                        <a:t>          </a:t>
                      </a:r>
                      <a:endParaRPr lang="zh-CN" sz="11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4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仪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名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称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超低温冰箱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</a:rPr>
                        <a:t>品牌及型号</a:t>
                      </a:r>
                      <a:endParaRPr lang="zh-CN" sz="20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日本三洋</a:t>
                      </a:r>
                      <a:r>
                        <a:rPr lang="en-US" sz="2000" b="1" kern="100" dirty="0">
                          <a:effectLst/>
                        </a:rPr>
                        <a:t>  MDF-382E(N)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9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主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要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指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标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温度范围：</a:t>
                      </a:r>
                      <a:r>
                        <a:rPr lang="en-US" sz="2000" b="1" kern="100" dirty="0">
                          <a:effectLst/>
                        </a:rPr>
                        <a:t>-50</a:t>
                      </a:r>
                      <a:r>
                        <a:rPr lang="zh-CN" sz="2000" b="1" kern="100" dirty="0">
                          <a:effectLst/>
                        </a:rPr>
                        <a:t>℃</a:t>
                      </a:r>
                      <a:r>
                        <a:rPr lang="en-US" sz="2000" b="1" kern="100" dirty="0">
                          <a:effectLst/>
                        </a:rPr>
                        <a:t>~ -86℃；</a:t>
                      </a:r>
                      <a:endParaRPr lang="zh-CN" sz="20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可调节（每档</a:t>
                      </a:r>
                      <a:r>
                        <a:rPr lang="en-US" sz="2000" b="1" kern="100" dirty="0">
                          <a:effectLst/>
                        </a:rPr>
                        <a:t>1</a:t>
                      </a:r>
                      <a:r>
                        <a:rPr lang="zh-CN" sz="2000" b="1" kern="100" dirty="0">
                          <a:effectLst/>
                        </a:rPr>
                        <a:t>℃）；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内部有效容积：</a:t>
                      </a:r>
                      <a:r>
                        <a:rPr lang="en-US" sz="2000" b="1" kern="100" dirty="0">
                          <a:effectLst/>
                        </a:rPr>
                        <a:t>333L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9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用</a:t>
                      </a:r>
                      <a:r>
                        <a:rPr lang="en-US" sz="2000" b="1" kern="100" dirty="0">
                          <a:effectLst/>
                        </a:rPr>
                        <a:t>  </a:t>
                      </a:r>
                      <a:r>
                        <a:rPr lang="en-US" sz="2000" b="1" kern="100" dirty="0" smtClean="0">
                          <a:effectLst/>
                        </a:rPr>
                        <a:t>         </a:t>
                      </a:r>
                      <a:r>
                        <a:rPr lang="zh-CN" sz="2000" b="1" kern="100" dirty="0">
                          <a:effectLst/>
                        </a:rPr>
                        <a:t>途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对活性制剂等样品</a:t>
                      </a:r>
                      <a:r>
                        <a:rPr lang="zh-CN" sz="2000" b="1" kern="100" dirty="0" smtClean="0">
                          <a:effectLst/>
                        </a:rPr>
                        <a:t>进行低温</a:t>
                      </a:r>
                      <a:r>
                        <a:rPr lang="zh-CN" sz="2000" b="1" kern="100" dirty="0">
                          <a:effectLst/>
                        </a:rPr>
                        <a:t>保存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289" name="图片 9" descr="说明: C:\Documents and Settings\402-1\Application Data\Tencent\Users\63212109\QQ\WinTemp\RichOle\@~SJAWGV}VQ~Z}1XS)KR)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473648"/>
            <a:ext cx="2173411" cy="2315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0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274824"/>
              </p:ext>
            </p:extLst>
          </p:nvPr>
        </p:nvGraphicFramePr>
        <p:xfrm>
          <a:off x="611560" y="489155"/>
          <a:ext cx="7704856" cy="5730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6336704"/>
              </a:tblGrid>
              <a:tr h="27363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   </a:t>
                      </a:r>
                      <a:r>
                        <a:rPr lang="en-US" sz="1100" kern="0" dirty="0">
                          <a:effectLst/>
                        </a:rPr>
                        <a:t>                                                                          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6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仪</a:t>
                      </a:r>
                      <a:r>
                        <a:rPr lang="en-US" altLang="zh-CN" sz="1800" kern="100" dirty="0" smtClean="0">
                          <a:effectLst/>
                        </a:rPr>
                        <a:t> </a:t>
                      </a:r>
                      <a:r>
                        <a:rPr lang="zh-CN" sz="1800" kern="100" dirty="0" smtClean="0">
                          <a:effectLst/>
                        </a:rPr>
                        <a:t>器</a:t>
                      </a:r>
                      <a:r>
                        <a:rPr lang="en-US" altLang="zh-CN" sz="1800" kern="100" dirty="0" smtClean="0">
                          <a:effectLst/>
                        </a:rPr>
                        <a:t> </a:t>
                      </a:r>
                      <a:r>
                        <a:rPr lang="zh-CN" sz="1800" kern="100" dirty="0" smtClean="0">
                          <a:effectLst/>
                        </a:rPr>
                        <a:t>名</a:t>
                      </a:r>
                      <a:r>
                        <a:rPr lang="en-US" altLang="zh-CN" sz="1800" kern="100" dirty="0" smtClean="0">
                          <a:effectLst/>
                        </a:rPr>
                        <a:t> </a:t>
                      </a:r>
                      <a:r>
                        <a:rPr lang="zh-CN" sz="1800" kern="100" dirty="0" smtClean="0">
                          <a:effectLst/>
                        </a:rPr>
                        <a:t>称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总有机碳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zh-CN" sz="1800" kern="100" dirty="0">
                          <a:effectLst/>
                        </a:rPr>
                        <a:t>总氮分析仪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品牌及型号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德国元素</a:t>
                      </a: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</a:rPr>
                        <a:t>Vario</a:t>
                      </a:r>
                      <a:r>
                        <a:rPr lang="en-US" sz="1800" kern="100" dirty="0" smtClean="0">
                          <a:effectLst/>
                        </a:rPr>
                        <a:t> TOC </a:t>
                      </a:r>
                      <a:r>
                        <a:rPr lang="en-US" sz="1800" kern="100" dirty="0">
                          <a:effectLst/>
                        </a:rPr>
                        <a:t>cube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主</a:t>
                      </a:r>
                      <a:r>
                        <a:rPr lang="en-US" altLang="zh-CN" sz="1800" kern="100" dirty="0" smtClean="0">
                          <a:effectLst/>
                        </a:rPr>
                        <a:t> </a:t>
                      </a:r>
                      <a:r>
                        <a:rPr lang="zh-CN" sz="1800" kern="100" dirty="0" smtClean="0">
                          <a:effectLst/>
                        </a:rPr>
                        <a:t>要</a:t>
                      </a:r>
                      <a:r>
                        <a:rPr lang="en-US" altLang="zh-CN" sz="1800" kern="100" dirty="0" smtClean="0">
                          <a:effectLst/>
                        </a:rPr>
                        <a:t> </a:t>
                      </a:r>
                      <a:r>
                        <a:rPr lang="zh-CN" sz="1800" kern="100" dirty="0" smtClean="0">
                          <a:effectLst/>
                        </a:rPr>
                        <a:t>指</a:t>
                      </a:r>
                      <a:r>
                        <a:rPr lang="en-US" altLang="zh-CN" sz="1800" kern="100" dirty="0" smtClean="0">
                          <a:effectLst/>
                        </a:rPr>
                        <a:t> </a:t>
                      </a:r>
                      <a:r>
                        <a:rPr lang="zh-CN" sz="1800" kern="100" dirty="0" smtClean="0">
                          <a:effectLst/>
                        </a:rPr>
                        <a:t>标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0" indent="-685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检测方法：燃烧法；</a:t>
                      </a:r>
                    </a:p>
                    <a:p>
                      <a:pPr marL="685800" indent="-685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配置检测模块：液体、固体模块，总氮</a:t>
                      </a:r>
                    </a:p>
                    <a:p>
                      <a:pPr marL="685800" indent="-685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测量范围：</a:t>
                      </a:r>
                      <a:r>
                        <a:rPr lang="en-US" sz="1800" kern="100" dirty="0">
                          <a:effectLst/>
                        </a:rPr>
                        <a:t>C</a:t>
                      </a:r>
                      <a:r>
                        <a:rPr lang="zh-CN" sz="1800" kern="100" dirty="0">
                          <a:effectLst/>
                        </a:rPr>
                        <a:t>：</a:t>
                      </a:r>
                      <a:r>
                        <a:rPr lang="en-US" sz="1800" kern="100" dirty="0">
                          <a:effectLst/>
                        </a:rPr>
                        <a:t>0-60,000 mg/l 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marL="685800" indent="-685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液体</a:t>
                      </a: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0-100% </a:t>
                      </a:r>
                      <a:r>
                        <a:rPr lang="zh-CN" sz="1800" kern="100" dirty="0">
                          <a:effectLst/>
                        </a:rPr>
                        <a:t>固体</a:t>
                      </a:r>
                      <a:r>
                        <a:rPr lang="en-US" sz="1800" kern="100" dirty="0">
                          <a:effectLst/>
                        </a:rPr>
                        <a:t>N</a:t>
                      </a:r>
                      <a:r>
                        <a:rPr lang="zh-CN" sz="1800" kern="100" dirty="0">
                          <a:effectLst/>
                        </a:rPr>
                        <a:t>：</a:t>
                      </a:r>
                      <a:r>
                        <a:rPr lang="en-US" sz="1800" kern="100" dirty="0">
                          <a:effectLst/>
                        </a:rPr>
                        <a:t> 0- 5000 mg/l   (EC)</a:t>
                      </a:r>
                      <a:r>
                        <a:rPr lang="zh-CN" sz="18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检测限：</a:t>
                      </a:r>
                      <a:r>
                        <a:rPr lang="en-US" sz="1800" kern="100" dirty="0">
                          <a:effectLst/>
                        </a:rPr>
                        <a:t>C</a:t>
                      </a:r>
                      <a:r>
                        <a:rPr lang="zh-CN" sz="1800" kern="100" dirty="0">
                          <a:effectLst/>
                        </a:rPr>
                        <a:t>： </a:t>
                      </a:r>
                      <a:r>
                        <a:rPr lang="en-US" sz="1800" kern="100" dirty="0">
                          <a:effectLst/>
                        </a:rPr>
                        <a:t>2 µg/l   N</a:t>
                      </a:r>
                      <a:r>
                        <a:rPr lang="zh-CN" sz="1800" kern="100" dirty="0">
                          <a:effectLst/>
                        </a:rPr>
                        <a:t>：</a:t>
                      </a:r>
                      <a:r>
                        <a:rPr lang="en-US" sz="1800" kern="100" dirty="0">
                          <a:effectLst/>
                        </a:rPr>
                        <a:t> 0.02 mg/l </a:t>
                      </a:r>
                      <a:r>
                        <a:rPr lang="zh-CN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EC</a:t>
                      </a:r>
                      <a:r>
                        <a:rPr lang="zh-CN" sz="1800" kern="100" dirty="0">
                          <a:effectLst/>
                        </a:rPr>
                        <a:t>）</a:t>
                      </a:r>
                      <a:r>
                        <a:rPr lang="zh-CN" sz="1800" kern="100" dirty="0" smtClean="0">
                          <a:effectLst/>
                        </a:rPr>
                        <a:t>；</a:t>
                      </a:r>
                      <a:endParaRPr lang="en-US" altLang="zh-CN" sz="1800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液体</a:t>
                      </a:r>
                      <a:r>
                        <a:rPr lang="zh-CN" altLang="en-US" sz="1800" kern="100" dirty="0" smtClean="0">
                          <a:effectLst/>
                        </a:rPr>
                        <a:t>样品</a:t>
                      </a:r>
                      <a:r>
                        <a:rPr lang="zh-CN" sz="1800" kern="100" dirty="0" smtClean="0">
                          <a:effectLst/>
                        </a:rPr>
                        <a:t>：</a:t>
                      </a:r>
                      <a:r>
                        <a:rPr lang="zh-CN" sz="1800" kern="100" dirty="0">
                          <a:effectLst/>
                        </a:rPr>
                        <a:t>＜</a:t>
                      </a:r>
                      <a:r>
                        <a:rPr lang="en-US" sz="1800" kern="100" dirty="0">
                          <a:effectLst/>
                        </a:rPr>
                        <a:t>50-4000  µl </a:t>
                      </a:r>
                      <a:r>
                        <a:rPr lang="zh-CN" sz="1800" kern="100" dirty="0">
                          <a:effectLst/>
                        </a:rPr>
                        <a:t>（ 依据样品性质</a:t>
                      </a:r>
                      <a:r>
                        <a:rPr lang="zh-CN" sz="1800" kern="100" dirty="0" smtClean="0">
                          <a:effectLst/>
                        </a:rPr>
                        <a:t>）</a:t>
                      </a:r>
                      <a:endParaRPr lang="en-US" altLang="zh-CN" sz="1800" kern="100" dirty="0" smtClean="0">
                        <a:effectLst/>
                      </a:endParaRPr>
                    </a:p>
                    <a:p>
                      <a:pPr marL="533400" indent="-533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固体</a:t>
                      </a:r>
                      <a:r>
                        <a:rPr lang="zh-CN" altLang="en-US" sz="1800" kern="100" dirty="0" smtClean="0">
                          <a:effectLst/>
                        </a:rPr>
                        <a:t>样品</a:t>
                      </a:r>
                      <a:r>
                        <a:rPr lang="zh-CN" sz="1800" kern="100" dirty="0" smtClean="0">
                          <a:effectLst/>
                        </a:rPr>
                        <a:t>：</a:t>
                      </a:r>
                      <a:r>
                        <a:rPr lang="zh-CN" sz="1800" kern="100" dirty="0">
                          <a:effectLst/>
                        </a:rPr>
                        <a:t>可达</a:t>
                      </a:r>
                      <a:r>
                        <a:rPr lang="en-US" sz="1800" kern="100" dirty="0">
                          <a:effectLst/>
                        </a:rPr>
                        <a:t>1 g </a:t>
                      </a:r>
                      <a:r>
                        <a:rPr lang="zh-CN" sz="1800" kern="100" dirty="0">
                          <a:effectLst/>
                        </a:rPr>
                        <a:t>土壤样品或</a:t>
                      </a:r>
                      <a:r>
                        <a:rPr lang="en-US" sz="1800" kern="100" dirty="0">
                          <a:effectLst/>
                        </a:rPr>
                        <a:t>10 mg C </a:t>
                      </a:r>
                      <a:r>
                        <a:rPr lang="zh-CN" sz="1800" kern="100" dirty="0">
                          <a:effectLst/>
                        </a:rPr>
                        <a:t>绝对量</a:t>
                      </a:r>
                      <a:r>
                        <a:rPr lang="zh-CN" sz="1800" kern="100" dirty="0" smtClean="0">
                          <a:effectLst/>
                        </a:rPr>
                        <a:t>；</a:t>
                      </a:r>
                      <a:endParaRPr lang="zh-CN" sz="1800" kern="100" dirty="0">
                        <a:effectLst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用</a:t>
                      </a:r>
                      <a:r>
                        <a:rPr lang="en-US" sz="1800" kern="100" dirty="0">
                          <a:effectLst/>
                        </a:rPr>
                        <a:t>  </a:t>
                      </a:r>
                      <a:r>
                        <a:rPr lang="en-US" sz="1800" kern="100" dirty="0" smtClean="0">
                          <a:effectLst/>
                        </a:rPr>
                        <a:t>           </a:t>
                      </a:r>
                      <a:r>
                        <a:rPr lang="zh-CN" sz="1800" kern="100" dirty="0">
                          <a:effectLst/>
                        </a:rPr>
                        <a:t>途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TC</a:t>
                      </a:r>
                      <a:r>
                        <a:rPr lang="en-US" sz="1800" kern="100" dirty="0">
                          <a:effectLst/>
                        </a:rPr>
                        <a:t>, TOC, NPOC, TIC </a:t>
                      </a:r>
                      <a:r>
                        <a:rPr lang="zh-CN" sz="1800" kern="100" dirty="0">
                          <a:effectLst/>
                        </a:rPr>
                        <a:t>和</a:t>
                      </a:r>
                      <a:r>
                        <a:rPr lang="en-US" sz="1800" kern="100" dirty="0">
                          <a:effectLst/>
                        </a:rPr>
                        <a:t>POC </a:t>
                      </a:r>
                      <a:r>
                        <a:rPr lang="zh-CN" sz="1800" kern="100" dirty="0">
                          <a:effectLst/>
                        </a:rPr>
                        <a:t>以及</a:t>
                      </a:r>
                      <a:r>
                        <a:rPr lang="en-US" sz="1800" kern="100" dirty="0" err="1">
                          <a:effectLst/>
                        </a:rPr>
                        <a:t>TNb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zh-CN" sz="1800" kern="100" dirty="0" smtClean="0">
                          <a:effectLst/>
                        </a:rPr>
                        <a:t>测定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313" name="图片 5" descr="说明: C:\Documents and Settings\402-1\Application Data\Tencent\Users\63212109\QQ\WinTemp\RichOle\3TPP522D(E9O@O}@A(F`4(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3981450" cy="273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1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7539330"/>
              </p:ext>
            </p:extLst>
          </p:nvPr>
        </p:nvGraphicFramePr>
        <p:xfrm>
          <a:off x="683568" y="357166"/>
          <a:ext cx="7960398" cy="5809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5510"/>
                <a:gridCol w="6174888"/>
              </a:tblGrid>
              <a:tr h="324557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              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5126" marR="451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4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仪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器</a:t>
                      </a:r>
                      <a:r>
                        <a:rPr lang="en-US" altLang="zh-CN" sz="1800" b="1" kern="100" dirty="0" smtClean="0">
                          <a:effectLst/>
                        </a:rPr>
                        <a:t>  </a:t>
                      </a:r>
                      <a:r>
                        <a:rPr lang="zh-CN" sz="1800" b="1" kern="100" dirty="0" smtClean="0">
                          <a:effectLst/>
                        </a:rPr>
                        <a:t>名</a:t>
                      </a:r>
                      <a:r>
                        <a:rPr lang="en-US" altLang="zh-CN" sz="1800" b="1" kern="100" dirty="0" smtClean="0">
                          <a:effectLst/>
                        </a:rPr>
                        <a:t>  </a:t>
                      </a:r>
                      <a:r>
                        <a:rPr lang="zh-CN" sz="1800" b="1" kern="100" dirty="0" smtClean="0">
                          <a:effectLst/>
                        </a:rPr>
                        <a:t>称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5126" marR="451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总有机碳分析仪（２台）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5126" marR="451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品牌及型号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5126" marR="451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日本岛津</a:t>
                      </a:r>
                      <a:r>
                        <a:rPr lang="en-US" sz="1800" b="1" kern="100" dirty="0">
                          <a:effectLst/>
                        </a:rPr>
                        <a:t> TOC-LCPN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5126" marR="451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主</a:t>
                      </a:r>
                      <a:r>
                        <a:rPr lang="en-US" altLang="zh-CN" sz="1800" b="1" kern="100" dirty="0" smtClean="0">
                          <a:effectLst/>
                        </a:rPr>
                        <a:t>   </a:t>
                      </a:r>
                      <a:r>
                        <a:rPr lang="zh-CN" sz="1800" b="1" kern="100" dirty="0" smtClean="0">
                          <a:effectLst/>
                        </a:rPr>
                        <a:t>要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指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标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5126" marR="451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检测方法：燃烧法</a:t>
                      </a:r>
                      <a:r>
                        <a:rPr lang="en-US" sz="1800" b="1" kern="100" dirty="0">
                          <a:effectLst/>
                        </a:rPr>
                        <a:t>680</a:t>
                      </a:r>
                      <a:r>
                        <a:rPr lang="zh-CN" sz="1800" b="1" kern="100" dirty="0">
                          <a:effectLst/>
                        </a:rPr>
                        <a:t>℃；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effectLst/>
                        </a:rPr>
                        <a:t>测定范围：</a:t>
                      </a:r>
                      <a:r>
                        <a:rPr lang="en-US" sz="1800" b="1" kern="0" dirty="0">
                          <a:effectLst/>
                        </a:rPr>
                        <a:t>TC</a:t>
                      </a:r>
                      <a:r>
                        <a:rPr lang="zh-CN" sz="1800" b="1" kern="0" dirty="0">
                          <a:effectLst/>
                        </a:rPr>
                        <a:t>：</a:t>
                      </a:r>
                      <a:r>
                        <a:rPr lang="en-US" sz="1800" b="1" kern="0" dirty="0">
                          <a:effectLst/>
                        </a:rPr>
                        <a:t> 0 to 25,000mg/L</a:t>
                      </a:r>
                      <a:r>
                        <a:rPr lang="zh-CN" sz="1800" b="1" kern="0" dirty="0" smtClean="0">
                          <a:effectLst/>
                        </a:rPr>
                        <a:t>；</a:t>
                      </a:r>
                      <a:r>
                        <a:rPr lang="en-US" sz="1800" b="1" kern="0" dirty="0" smtClean="0">
                          <a:effectLst/>
                        </a:rPr>
                        <a:t> </a:t>
                      </a:r>
                      <a:r>
                        <a:rPr lang="en-US" sz="1800" b="1" kern="0" dirty="0">
                          <a:effectLst/>
                        </a:rPr>
                        <a:t>IC</a:t>
                      </a:r>
                      <a:r>
                        <a:rPr lang="zh-CN" sz="1800" b="1" kern="0" dirty="0">
                          <a:effectLst/>
                        </a:rPr>
                        <a:t>：</a:t>
                      </a:r>
                      <a:r>
                        <a:rPr lang="en-US" sz="1800" b="1" kern="0" dirty="0">
                          <a:effectLst/>
                        </a:rPr>
                        <a:t>0 to 3,000mg/L</a:t>
                      </a:r>
                      <a:r>
                        <a:rPr lang="zh-CN" sz="1800" b="1" kern="0" dirty="0">
                          <a:effectLst/>
                        </a:rPr>
                        <a:t>；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effectLst/>
                        </a:rPr>
                        <a:t>检测限：</a:t>
                      </a:r>
                      <a:r>
                        <a:rPr lang="en-US" sz="1800" b="1" kern="0" dirty="0">
                          <a:effectLst/>
                        </a:rPr>
                        <a:t>50ug/L</a:t>
                      </a:r>
                      <a:r>
                        <a:rPr lang="zh-CN" sz="1800" b="1" kern="0" dirty="0">
                          <a:effectLst/>
                        </a:rPr>
                        <a:t>；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进样方式：自动进样，进样瓶规格为</a:t>
                      </a:r>
                      <a:r>
                        <a:rPr lang="en-US" sz="1800" b="1" kern="100" dirty="0">
                          <a:effectLst/>
                        </a:rPr>
                        <a:t>24mL</a:t>
                      </a:r>
                      <a:r>
                        <a:rPr lang="zh-CN" sz="1800" b="1" kern="100" dirty="0">
                          <a:effectLst/>
                        </a:rPr>
                        <a:t>；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5126" marR="451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用</a:t>
                      </a:r>
                      <a:r>
                        <a:rPr lang="en-US" altLang="zh-CN" sz="1800" b="1" kern="100" dirty="0" smtClean="0">
                          <a:effectLst/>
                        </a:rPr>
                        <a:t>         </a:t>
                      </a:r>
                      <a:r>
                        <a:rPr lang="en-US" sz="1800" b="1" kern="100" dirty="0" smtClean="0">
                          <a:effectLst/>
                        </a:rPr>
                        <a:t>    </a:t>
                      </a:r>
                      <a:r>
                        <a:rPr lang="zh-CN" sz="1800" b="1" kern="100" dirty="0">
                          <a:effectLst/>
                        </a:rPr>
                        <a:t>途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5126" marR="451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TC</a:t>
                      </a:r>
                      <a:r>
                        <a:rPr lang="zh-CN" sz="1800" b="1" kern="100" dirty="0">
                          <a:effectLst/>
                        </a:rPr>
                        <a:t>、</a:t>
                      </a:r>
                      <a:r>
                        <a:rPr lang="en-US" sz="1800" b="1" kern="100" dirty="0">
                          <a:effectLst/>
                        </a:rPr>
                        <a:t>IC</a:t>
                      </a:r>
                      <a:r>
                        <a:rPr lang="zh-CN" sz="1800" b="1" kern="100" dirty="0">
                          <a:effectLst/>
                        </a:rPr>
                        <a:t>、</a:t>
                      </a:r>
                      <a:r>
                        <a:rPr lang="en-US" sz="1800" b="1" kern="100" dirty="0">
                          <a:effectLst/>
                        </a:rPr>
                        <a:t>TOC</a:t>
                      </a:r>
                      <a:r>
                        <a:rPr lang="zh-CN" sz="1800" b="1" kern="100" dirty="0">
                          <a:effectLst/>
                        </a:rPr>
                        <a:t>（</a:t>
                      </a:r>
                      <a:r>
                        <a:rPr lang="en-US" sz="1800" b="1" kern="100" dirty="0">
                          <a:effectLst/>
                        </a:rPr>
                        <a:t>TC-IC</a:t>
                      </a:r>
                      <a:r>
                        <a:rPr lang="zh-CN" sz="1800" b="1" kern="100" dirty="0">
                          <a:effectLst/>
                        </a:rPr>
                        <a:t>）、</a:t>
                      </a:r>
                      <a:r>
                        <a:rPr lang="en-US" sz="1800" b="1" kern="100" dirty="0">
                          <a:effectLst/>
                        </a:rPr>
                        <a:t>NPOC</a:t>
                      </a:r>
                      <a:r>
                        <a:rPr lang="zh-CN" sz="1800" b="1" kern="100" dirty="0">
                          <a:effectLst/>
                        </a:rPr>
                        <a:t>测定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5126" marR="451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33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42918"/>
            <a:ext cx="3626148" cy="276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9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3426529"/>
              </p:ext>
            </p:extLst>
          </p:nvPr>
        </p:nvGraphicFramePr>
        <p:xfrm>
          <a:off x="500034" y="357166"/>
          <a:ext cx="8104414" cy="5764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268"/>
                <a:gridCol w="6571146"/>
              </a:tblGrid>
              <a:tr h="299098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   </a:t>
                      </a:r>
                      <a:r>
                        <a:rPr lang="en-US" sz="1100" kern="0" dirty="0">
                          <a:effectLst/>
                        </a:rPr>
                        <a:t>                             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0" dirty="0">
                          <a:effectLst/>
                        </a:rPr>
                        <a:t>                                           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1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仪器名称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</a:rPr>
                        <a:t>总有机碳</a:t>
                      </a:r>
                      <a:r>
                        <a:rPr lang="en-US" sz="1800" b="1" kern="100">
                          <a:effectLst/>
                        </a:rPr>
                        <a:t>/</a:t>
                      </a:r>
                      <a:r>
                        <a:rPr lang="zh-CN" sz="1800" b="1" kern="100">
                          <a:effectLst/>
                        </a:rPr>
                        <a:t>总氮分析仪</a:t>
                      </a:r>
                      <a:endParaRPr lang="zh-CN" sz="18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品牌及型号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德国元素  </a:t>
                      </a:r>
                      <a:r>
                        <a:rPr lang="en-US" sz="1800" b="1" kern="100" dirty="0">
                          <a:effectLst/>
                        </a:rPr>
                        <a:t>multi N/C2100S 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</a:rPr>
                        <a:t>主要指标</a:t>
                      </a:r>
                      <a:endParaRPr lang="zh-CN" sz="18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0" indent="-685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检测方法：燃烧法</a:t>
                      </a:r>
                      <a:r>
                        <a:rPr lang="zh-CN" sz="1800" b="1" kern="100" dirty="0" smtClean="0">
                          <a:effectLst/>
                        </a:rPr>
                        <a:t>；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 marL="685800" indent="-685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测量范围：</a:t>
                      </a:r>
                      <a:r>
                        <a:rPr lang="en-US" sz="1800" b="1" kern="100" dirty="0">
                          <a:effectLst/>
                        </a:rPr>
                        <a:t>C</a:t>
                      </a:r>
                      <a:r>
                        <a:rPr lang="zh-CN" sz="1800" b="1" kern="100" dirty="0">
                          <a:effectLst/>
                        </a:rPr>
                        <a:t>：</a:t>
                      </a:r>
                      <a:r>
                        <a:rPr lang="en-US" sz="1800" b="1" kern="100" dirty="0">
                          <a:effectLst/>
                        </a:rPr>
                        <a:t>0-60,000 mg/l </a:t>
                      </a:r>
                      <a:r>
                        <a:rPr lang="zh-CN" sz="1800" b="1" kern="100" dirty="0">
                          <a:effectLst/>
                        </a:rPr>
                        <a:t>液体</a:t>
                      </a:r>
                      <a:r>
                        <a:rPr lang="en-US" sz="1800" b="1" kern="100" dirty="0">
                          <a:effectLst/>
                        </a:rPr>
                        <a:t> 0-100% </a:t>
                      </a:r>
                      <a:r>
                        <a:rPr lang="zh-CN" sz="1800" b="1" kern="100" dirty="0">
                          <a:effectLst/>
                        </a:rPr>
                        <a:t>固体</a:t>
                      </a:r>
                      <a:r>
                        <a:rPr lang="en-US" sz="1800" b="1" kern="100" dirty="0">
                          <a:effectLst/>
                        </a:rPr>
                        <a:t>N</a:t>
                      </a:r>
                      <a:r>
                        <a:rPr lang="zh-CN" sz="1800" b="1" kern="100" dirty="0">
                          <a:effectLst/>
                        </a:rPr>
                        <a:t>：</a:t>
                      </a:r>
                      <a:r>
                        <a:rPr lang="en-US" sz="1800" b="1" kern="100" dirty="0">
                          <a:effectLst/>
                        </a:rPr>
                        <a:t> 0- 5000 mg/l   (EC)</a:t>
                      </a:r>
                      <a:r>
                        <a:rPr lang="zh-CN" sz="1800" b="1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检测限：</a:t>
                      </a:r>
                      <a:r>
                        <a:rPr lang="en-US" sz="1800" b="1" kern="100" dirty="0">
                          <a:effectLst/>
                        </a:rPr>
                        <a:t>C</a:t>
                      </a:r>
                      <a:r>
                        <a:rPr lang="zh-CN" sz="1800" b="1" kern="100" dirty="0">
                          <a:effectLst/>
                        </a:rPr>
                        <a:t>： </a:t>
                      </a:r>
                      <a:r>
                        <a:rPr lang="en-US" sz="1800" b="1" kern="100" dirty="0">
                          <a:effectLst/>
                        </a:rPr>
                        <a:t>2 µg/l   N</a:t>
                      </a:r>
                      <a:r>
                        <a:rPr lang="zh-CN" sz="1800" b="1" kern="100" dirty="0">
                          <a:effectLst/>
                        </a:rPr>
                        <a:t>：</a:t>
                      </a:r>
                      <a:r>
                        <a:rPr lang="en-US" sz="1800" b="1" kern="100" dirty="0">
                          <a:effectLst/>
                        </a:rPr>
                        <a:t> 0.02 mg/l </a:t>
                      </a:r>
                      <a:r>
                        <a:rPr lang="zh-CN" sz="1800" b="1" kern="100" dirty="0">
                          <a:effectLst/>
                        </a:rPr>
                        <a:t>（</a:t>
                      </a:r>
                      <a:r>
                        <a:rPr lang="en-US" sz="1800" b="1" kern="100" dirty="0">
                          <a:effectLst/>
                        </a:rPr>
                        <a:t>EC</a:t>
                      </a:r>
                      <a:r>
                        <a:rPr lang="zh-CN" sz="1800" b="1" kern="100" dirty="0">
                          <a:effectLst/>
                        </a:rPr>
                        <a:t>）；</a:t>
                      </a:r>
                    </a:p>
                    <a:p>
                      <a:pPr marL="533400" indent="-533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样品量：液体：＜</a:t>
                      </a:r>
                      <a:r>
                        <a:rPr lang="en-US" sz="1800" b="1" kern="100" dirty="0">
                          <a:effectLst/>
                        </a:rPr>
                        <a:t>50-4000  µl </a:t>
                      </a:r>
                      <a:r>
                        <a:rPr lang="zh-CN" altLang="en-US" sz="1800" b="1" kern="100" dirty="0" smtClean="0">
                          <a:effectLst/>
                        </a:rPr>
                        <a:t>，</a:t>
                      </a:r>
                      <a:r>
                        <a:rPr lang="zh-CN" sz="1800" b="1" kern="100" dirty="0" smtClean="0">
                          <a:effectLst/>
                        </a:rPr>
                        <a:t>固体</a:t>
                      </a:r>
                      <a:r>
                        <a:rPr lang="zh-CN" sz="1800" b="1" kern="100" dirty="0">
                          <a:effectLst/>
                        </a:rPr>
                        <a:t>：可达</a:t>
                      </a:r>
                      <a:r>
                        <a:rPr lang="en-US" sz="1800" b="1" kern="100" dirty="0">
                          <a:effectLst/>
                        </a:rPr>
                        <a:t>1 g </a:t>
                      </a:r>
                      <a:r>
                        <a:rPr lang="zh-CN" sz="1800" b="1" kern="100" dirty="0">
                          <a:effectLst/>
                        </a:rPr>
                        <a:t>土壤</a:t>
                      </a:r>
                      <a:r>
                        <a:rPr lang="zh-CN" sz="1800" b="1" kern="100" dirty="0" smtClean="0">
                          <a:effectLst/>
                        </a:rPr>
                        <a:t>样品</a:t>
                      </a:r>
                      <a:endParaRPr lang="zh-CN" sz="1800" b="1" kern="100" dirty="0">
                        <a:effectLst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用</a:t>
                      </a:r>
                      <a:r>
                        <a:rPr lang="en-US" sz="1800" b="1" kern="100" dirty="0">
                          <a:effectLst/>
                        </a:rPr>
                        <a:t>    </a:t>
                      </a:r>
                      <a:r>
                        <a:rPr lang="en-US" sz="1800" b="1" kern="100" dirty="0" smtClean="0">
                          <a:effectLst/>
                        </a:rPr>
                        <a:t>     </a:t>
                      </a:r>
                      <a:r>
                        <a:rPr lang="zh-CN" sz="1800" b="1" kern="100" dirty="0" smtClean="0">
                          <a:effectLst/>
                        </a:rPr>
                        <a:t>途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用于</a:t>
                      </a:r>
                      <a:r>
                        <a:rPr lang="en-US" sz="1800" b="1" kern="100" dirty="0">
                          <a:effectLst/>
                        </a:rPr>
                        <a:t>TC, TOC, NPOC, TIC </a:t>
                      </a:r>
                      <a:r>
                        <a:rPr lang="zh-CN" altLang="en-US" sz="1800" b="1" kern="100" dirty="0" smtClean="0">
                          <a:effectLst/>
                        </a:rPr>
                        <a:t>、</a:t>
                      </a:r>
                      <a:r>
                        <a:rPr lang="en-US" sz="1800" b="1" kern="100" dirty="0" smtClean="0">
                          <a:effectLst/>
                        </a:rPr>
                        <a:t>POC </a:t>
                      </a:r>
                      <a:r>
                        <a:rPr lang="zh-CN" altLang="en-US" sz="1800" b="1" kern="100" dirty="0" smtClean="0">
                          <a:effectLst/>
                        </a:rPr>
                        <a:t>、</a:t>
                      </a:r>
                      <a:r>
                        <a:rPr lang="en-US" sz="1800" b="1" kern="100" dirty="0" err="1" smtClean="0">
                          <a:effectLst/>
                        </a:rPr>
                        <a:t>TNb</a:t>
                      </a: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测定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39708" marR="39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36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00042"/>
            <a:ext cx="3467100" cy="278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35795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4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8861134"/>
              </p:ext>
            </p:extLst>
          </p:nvPr>
        </p:nvGraphicFramePr>
        <p:xfrm>
          <a:off x="683568" y="404664"/>
          <a:ext cx="7848871" cy="5817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6192687"/>
              </a:tblGrid>
              <a:tr h="30243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        </a:t>
                      </a:r>
                      <a:r>
                        <a:rPr lang="en-US" sz="1100" kern="0" dirty="0">
                          <a:effectLst/>
                        </a:rPr>
                        <a:t>    </a:t>
                      </a:r>
                      <a:endParaRPr lang="zh-CN" sz="11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仪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器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名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称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光照恒温振荡培养箱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品牌及型号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250HG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6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主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要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指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标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温控范围：</a:t>
                      </a:r>
                      <a:r>
                        <a:rPr lang="en-US" sz="1800" b="1" kern="100" dirty="0">
                          <a:effectLst/>
                        </a:rPr>
                        <a:t>5-50</a:t>
                      </a:r>
                      <a:r>
                        <a:rPr lang="zh-CN" sz="1800" b="1" kern="100" dirty="0">
                          <a:effectLst/>
                        </a:rPr>
                        <a:t>℃</a:t>
                      </a: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振荡速度：启动</a:t>
                      </a:r>
                      <a:r>
                        <a:rPr lang="en-US" sz="1800" b="1" kern="100" dirty="0">
                          <a:effectLst/>
                        </a:rPr>
                        <a:t>-260r/min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振幅：</a:t>
                      </a:r>
                      <a:r>
                        <a:rPr lang="en-US" sz="1800" b="1" kern="100" dirty="0">
                          <a:effectLst/>
                        </a:rPr>
                        <a:t>20mm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用</a:t>
                      </a:r>
                      <a:r>
                        <a:rPr lang="en-US" sz="1800" b="1" kern="100" dirty="0">
                          <a:effectLst/>
                        </a:rPr>
                        <a:t>    </a:t>
                      </a:r>
                      <a:r>
                        <a:rPr lang="en-US" sz="1800" b="1" kern="100" dirty="0" smtClean="0">
                          <a:effectLst/>
                        </a:rPr>
                        <a:t>        </a:t>
                      </a:r>
                      <a:r>
                        <a:rPr lang="zh-CN" sz="1800" b="1" kern="100" dirty="0" smtClean="0">
                          <a:effectLst/>
                        </a:rPr>
                        <a:t>途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可生化</a:t>
                      </a:r>
                      <a:r>
                        <a:rPr lang="en-US" sz="1800" b="1" kern="100" dirty="0">
                          <a:effectLst/>
                        </a:rPr>
                        <a:t>,</a:t>
                      </a:r>
                      <a:r>
                        <a:rPr lang="zh-CN" sz="1800" b="1" kern="100" dirty="0">
                          <a:effectLst/>
                        </a:rPr>
                        <a:t>光照培养</a:t>
                      </a:r>
                      <a:r>
                        <a:rPr lang="en-US" sz="1800" b="1" kern="100" dirty="0">
                          <a:effectLst/>
                        </a:rPr>
                        <a:t>,</a:t>
                      </a:r>
                      <a:r>
                        <a:rPr lang="zh-CN" sz="1800" b="1" kern="100" dirty="0">
                          <a:effectLst/>
                        </a:rPr>
                        <a:t>也可</a:t>
                      </a:r>
                      <a:r>
                        <a:rPr lang="zh-CN" sz="1800" b="1" kern="100" dirty="0" smtClean="0">
                          <a:effectLst/>
                        </a:rPr>
                        <a:t>振荡培养</a:t>
                      </a:r>
                      <a:r>
                        <a:rPr lang="zh-CN" altLang="en-US" sz="1800" b="1" kern="100" dirty="0" smtClean="0">
                          <a:effectLst/>
                        </a:rPr>
                        <a:t>不易挥发、无毒、无爆炸气体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385" name="图片 8" descr="说明: C:\Documents and Settings\402-1\Application Data\Tencent\Users\63212109\QQ\WinTemp\RichOle\3DT2)]`1%5$44I[(Y[4(SD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133725" cy="261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3844029"/>
              </p:ext>
            </p:extLst>
          </p:nvPr>
        </p:nvGraphicFramePr>
        <p:xfrm>
          <a:off x="755576" y="617985"/>
          <a:ext cx="7560840" cy="5396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5976664"/>
              </a:tblGrid>
              <a:tr h="266699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        </a:t>
                      </a:r>
                      <a:r>
                        <a:rPr lang="en-US" sz="1100" kern="0" dirty="0">
                          <a:effectLst/>
                        </a:rPr>
                        <a:t>   </a:t>
                      </a:r>
                      <a:endParaRPr lang="zh-CN" sz="11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     </a:t>
                      </a:r>
                      <a:endParaRPr lang="zh-CN" sz="11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914" marR="409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1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仪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器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名</a:t>
                      </a:r>
                      <a:r>
                        <a:rPr lang="en-US" altLang="zh-CN" sz="1800" b="1" kern="100" dirty="0" smtClean="0">
                          <a:effectLst/>
                        </a:rPr>
                        <a:t> </a:t>
                      </a:r>
                      <a:r>
                        <a:rPr lang="zh-CN" sz="1800" b="1" kern="100" dirty="0" smtClean="0">
                          <a:effectLst/>
                        </a:rPr>
                        <a:t>称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914" marR="409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</a:rPr>
                        <a:t>全自动菌落分析仪</a:t>
                      </a:r>
                      <a:endParaRPr lang="zh-CN" sz="18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914" marR="409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品牌及型号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914" marR="409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CzoneG6T</a:t>
                      </a:r>
                      <a:r>
                        <a:rPr lang="zh-CN" sz="1800" b="1" kern="100" dirty="0">
                          <a:effectLst/>
                        </a:rPr>
                        <a:t>（美国</a:t>
                      </a:r>
                      <a:r>
                        <a:rPr lang="en-US" sz="1800" b="1" kern="100" dirty="0">
                          <a:effectLst/>
                        </a:rPr>
                        <a:t>Sutter</a:t>
                      </a:r>
                      <a:r>
                        <a:rPr lang="zh-CN" sz="1800" b="1" kern="100" dirty="0">
                          <a:effectLst/>
                        </a:rPr>
                        <a:t>）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914" marR="409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9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主要指标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914" marR="409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effectLst/>
                        </a:rPr>
                        <a:t>光源</a:t>
                      </a:r>
                      <a:r>
                        <a:rPr lang="zh-CN" sz="1800" b="1" kern="100" dirty="0">
                          <a:effectLst/>
                        </a:rPr>
                        <a:t>：可见光，高亮三色</a:t>
                      </a:r>
                      <a:r>
                        <a:rPr lang="en-US" sz="1800" b="1" kern="100" dirty="0">
                          <a:effectLst/>
                        </a:rPr>
                        <a:t>LED</a:t>
                      </a:r>
                      <a:r>
                        <a:rPr lang="zh-CN" sz="1800" b="1" kern="100" dirty="0">
                          <a:effectLst/>
                        </a:rPr>
                        <a:t>结构</a:t>
                      </a:r>
                      <a:r>
                        <a:rPr lang="zh-CN" sz="1800" b="1" kern="100" dirty="0" smtClean="0">
                          <a:effectLst/>
                        </a:rPr>
                        <a:t>光</a:t>
                      </a:r>
                      <a:r>
                        <a:rPr lang="zh-CN" altLang="en-US" sz="1800" b="1" kern="100" dirty="0" smtClean="0">
                          <a:effectLst/>
                        </a:rPr>
                        <a:t>，</a:t>
                      </a:r>
                      <a:r>
                        <a:rPr lang="zh-CN" sz="1800" b="1" kern="100" dirty="0" smtClean="0">
                          <a:effectLst/>
                        </a:rPr>
                        <a:t>上光</a:t>
                      </a:r>
                      <a:r>
                        <a:rPr lang="zh-CN" sz="1800" b="1" kern="100" dirty="0">
                          <a:effectLst/>
                        </a:rPr>
                        <a:t>、下光、双光、紫外，自由</a:t>
                      </a:r>
                      <a:r>
                        <a:rPr lang="zh-CN" sz="1800" b="1" kern="100" dirty="0" smtClean="0">
                          <a:effectLst/>
                        </a:rPr>
                        <a:t>切换色温</a:t>
                      </a:r>
                      <a:r>
                        <a:rPr lang="zh-CN" sz="1800" b="1" kern="100" dirty="0">
                          <a:effectLst/>
                        </a:rPr>
                        <a:t>可调（</a:t>
                      </a:r>
                      <a:r>
                        <a:rPr lang="en-US" sz="1800" b="1" kern="100" dirty="0">
                          <a:effectLst/>
                        </a:rPr>
                        <a:t>3500K-8500K</a:t>
                      </a:r>
                      <a:r>
                        <a:rPr lang="zh-CN" sz="1800" b="1" kern="100" dirty="0">
                          <a:effectLst/>
                        </a:rPr>
                        <a:t>），光强可调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800" b="1" kern="100" dirty="0">
                          <a:effectLst/>
                        </a:rPr>
                        <a:t>菌落分析模块：基本菌落技数功能，高级菌落统计</a:t>
                      </a:r>
                      <a:r>
                        <a:rPr lang="zh-CN" sz="1800" b="1" kern="100" dirty="0" smtClean="0">
                          <a:effectLst/>
                        </a:rPr>
                        <a:t>功能抑菌圈</a:t>
                      </a:r>
                      <a:r>
                        <a:rPr lang="zh-CN" sz="1800" b="1" kern="100" dirty="0">
                          <a:effectLst/>
                        </a:rPr>
                        <a:t>分析模块：抗生素效价测定，</a:t>
                      </a:r>
                      <a:r>
                        <a:rPr lang="en-US" sz="1800" b="1" kern="100" dirty="0" err="1">
                          <a:effectLst/>
                        </a:rPr>
                        <a:t>Szone</a:t>
                      </a:r>
                      <a:r>
                        <a:rPr lang="zh-CN" sz="1800" b="1" kern="100" dirty="0">
                          <a:effectLst/>
                        </a:rPr>
                        <a:t>抑菌圈多模式测量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914" marR="409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用</a:t>
                      </a:r>
                      <a:r>
                        <a:rPr lang="en-US" sz="1800" b="1" kern="100" dirty="0">
                          <a:effectLst/>
                        </a:rPr>
                        <a:t>  </a:t>
                      </a:r>
                      <a:r>
                        <a:rPr lang="en-US" sz="1800" b="1" kern="100" dirty="0" smtClean="0">
                          <a:effectLst/>
                        </a:rPr>
                        <a:t>       </a:t>
                      </a:r>
                      <a:r>
                        <a:rPr lang="zh-CN" sz="1800" b="1" kern="100" dirty="0">
                          <a:effectLst/>
                        </a:rPr>
                        <a:t>途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914" marR="409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1" kern="100" dirty="0">
                          <a:effectLst/>
                        </a:rPr>
                        <a:t>抑菌圈测量及全自动菌落</a:t>
                      </a:r>
                      <a:r>
                        <a:rPr lang="zh-CN" sz="1800" b="1" kern="100" dirty="0" smtClean="0">
                          <a:effectLst/>
                        </a:rPr>
                        <a:t>计数</a:t>
                      </a:r>
                      <a:r>
                        <a:rPr lang="zh-CN" altLang="en-US" sz="1800" b="1" kern="100" dirty="0" smtClean="0">
                          <a:effectLst/>
                        </a:rPr>
                        <a:t>，</a:t>
                      </a:r>
                      <a:r>
                        <a:rPr lang="zh-CN" altLang="zh-CN" sz="1800" b="1" kern="100" dirty="0" smtClean="0">
                          <a:effectLst/>
                        </a:rPr>
                        <a:t>可适用于滤膜、涂布、倾注、纸片等多种培养类型的菌落计数，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0914" marR="409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409" name="图片 1" descr="说明: C:\Documents and Settings\402-1\Application Data\Tencent\Users\63212109\QQ\WinTemp\RichOle\W70F76(B(X4U0VLF~QW$T$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744416" cy="2648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9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4893790"/>
              </p:ext>
            </p:extLst>
          </p:nvPr>
        </p:nvGraphicFramePr>
        <p:xfrm>
          <a:off x="899592" y="476672"/>
          <a:ext cx="7128791" cy="5555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688631"/>
              </a:tblGrid>
              <a:tr h="338437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8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</a:rPr>
                        <a:t>仪器</a:t>
                      </a:r>
                      <a:r>
                        <a:rPr lang="en-US" altLang="zh-CN" sz="2000" b="1" kern="100" dirty="0" smtClean="0">
                          <a:effectLst/>
                        </a:rPr>
                        <a:t>  </a:t>
                      </a:r>
                      <a:r>
                        <a:rPr lang="zh-CN" sz="2000" b="1" kern="100" dirty="0" smtClean="0">
                          <a:effectLst/>
                        </a:rPr>
                        <a:t>名</a:t>
                      </a:r>
                      <a:r>
                        <a:rPr lang="en-US" altLang="zh-CN" sz="2000" b="1" kern="100" dirty="0" smtClean="0">
                          <a:effectLst/>
                        </a:rPr>
                        <a:t> </a:t>
                      </a:r>
                      <a:r>
                        <a:rPr lang="zh-CN" sz="2000" b="1" kern="100" dirty="0" smtClean="0">
                          <a:effectLst/>
                        </a:rPr>
                        <a:t>称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</a:rPr>
                        <a:t>微电极拉制仪</a:t>
                      </a:r>
                      <a:endParaRPr lang="zh-CN" sz="20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品牌及型号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Sutter  P97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</a:rPr>
                        <a:t>主要指标</a:t>
                      </a:r>
                      <a:endParaRPr lang="zh-CN" sz="20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b="1" kern="100" dirty="0" smtClean="0">
                          <a:effectLst/>
                        </a:rPr>
                        <a:t>1. </a:t>
                      </a:r>
                      <a:r>
                        <a:rPr lang="zh-CN" sz="2000" b="1" kern="100" dirty="0" smtClean="0">
                          <a:effectLst/>
                        </a:rPr>
                        <a:t>温度</a:t>
                      </a:r>
                      <a:r>
                        <a:rPr lang="zh-CN" sz="2000" b="1" kern="100" dirty="0">
                          <a:effectLst/>
                        </a:rPr>
                        <a:t>控制室，控制温度范围为</a:t>
                      </a:r>
                      <a:r>
                        <a:rPr lang="en-US" sz="2000" b="1" kern="100" dirty="0">
                          <a:effectLst/>
                        </a:rPr>
                        <a:t>0-1100℃。</a:t>
                      </a:r>
                      <a:endParaRPr lang="zh-CN" sz="2000" b="1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2. </a:t>
                      </a:r>
                      <a:r>
                        <a:rPr lang="zh-CN" sz="2000" b="1" kern="100" dirty="0">
                          <a:effectLst/>
                        </a:rPr>
                        <a:t>程控气压，控制气压范围为</a:t>
                      </a:r>
                      <a:r>
                        <a:rPr lang="en-US" sz="2000" b="1" kern="100" dirty="0">
                          <a:effectLst/>
                        </a:rPr>
                        <a:t>0-20kg</a:t>
                      </a:r>
                      <a:r>
                        <a:rPr lang="zh-CN" sz="2000" b="1" kern="100" dirty="0">
                          <a:effectLst/>
                        </a:rPr>
                        <a:t>压强值。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用</a:t>
                      </a:r>
                      <a:r>
                        <a:rPr lang="en-US" sz="2000" b="1" kern="100" dirty="0">
                          <a:effectLst/>
                        </a:rPr>
                        <a:t>  </a:t>
                      </a:r>
                      <a:r>
                        <a:rPr lang="en-US" sz="2000" b="1" kern="100" dirty="0" smtClean="0">
                          <a:effectLst/>
                        </a:rPr>
                        <a:t>      </a:t>
                      </a:r>
                      <a:r>
                        <a:rPr lang="zh-CN" sz="2000" b="1" kern="100" dirty="0">
                          <a:effectLst/>
                        </a:rPr>
                        <a:t>途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effectLst/>
                        </a:rPr>
                        <a:t>可</a:t>
                      </a:r>
                      <a:r>
                        <a:rPr lang="zh-CN" sz="2000" b="1" kern="100" dirty="0" smtClean="0">
                          <a:effectLst/>
                        </a:rPr>
                        <a:t>以</a:t>
                      </a:r>
                      <a:r>
                        <a:rPr lang="zh-CN" sz="2000" b="1" kern="100" dirty="0">
                          <a:effectLst/>
                        </a:rPr>
                        <a:t>拉制普通玻璃电极，也可以拉制石英微电极</a:t>
                      </a:r>
                      <a:r>
                        <a:rPr lang="en-US" sz="2000" b="1" kern="100" dirty="0">
                          <a:effectLst/>
                        </a:rPr>
                        <a:t> </a:t>
                      </a:r>
                      <a:endParaRPr lang="zh-CN" sz="20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817" marR="508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433" name="图片 3" descr="说明: C:\Documents and Settings\402-1\Application Data\Tencent\Users\63212109\QQ\WinTemp\RichOle\_{`}JCSS~X7AJ{C%WWEDD@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038725" cy="317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2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0034" y="214290"/>
          <a:ext cx="8358246" cy="6000793"/>
        </p:xfrm>
        <a:graphic>
          <a:graphicData uri="http://schemas.openxmlformats.org/drawingml/2006/table">
            <a:tbl>
              <a:tblPr/>
              <a:tblGrid>
                <a:gridCol w="3006036"/>
                <a:gridCol w="5352210"/>
              </a:tblGrid>
              <a:tr h="34205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荧光图像工作站</a:t>
                      </a: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日本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Nikon 90i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主要性能指标</a:t>
                      </a: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冷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CCD(150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万像素、信噪比：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2000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1)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彩色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CCD(500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万像素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物镜倍数：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×10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×20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×40,×100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荧光模块：紫外激发滤光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块</a:t>
                      </a:r>
                      <a:r>
                        <a:rPr lang="zh-CN" alt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FITC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专用滤光块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</a:t>
                      </a: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绿色激发滤光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块</a:t>
                      </a:r>
                      <a:r>
                        <a:rPr lang="zh-CN" alt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红外荧光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激发块</a:t>
                      </a: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用途</a:t>
                      </a: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用于普通样本、荧光样本的观察、照相及录像</a:t>
                      </a: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样品预处理</a:t>
                      </a: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无特殊要求</a:t>
                      </a:r>
                    </a:p>
                  </a:txBody>
                  <a:tcPr marL="37945" marR="3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图片 4" descr="荧光图像工作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3955372" cy="3114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214291"/>
          <a:ext cx="8501122" cy="5935593"/>
        </p:xfrm>
        <a:graphic>
          <a:graphicData uri="http://schemas.openxmlformats.org/drawingml/2006/table">
            <a:tbl>
              <a:tblPr/>
              <a:tblGrid>
                <a:gridCol w="2402181"/>
                <a:gridCol w="6098941"/>
              </a:tblGrid>
              <a:tr h="25754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692" marR="36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49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荧光显微系统</a:t>
                      </a: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奥林巴斯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BX51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倍、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倍、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倍、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倍物镜，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倍油镜</a:t>
                      </a: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9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适合多种观察方法，从明场到荧光，可应用于样品中具有荧光特性和不具有荧光特性的微生物、细小颗粒观察、拍摄和摄像</a:t>
                      </a: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观察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荧光样品时，荧光电源应避免频繁开、关，每次打开，最好在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15-30min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后再关闭；</a:t>
                      </a:r>
                    </a:p>
                  </a:txBody>
                  <a:tcPr marL="36692" marR="36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图片 11" descr="荧光显微系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357718" cy="24522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282" y="285729"/>
          <a:ext cx="8643998" cy="6000791"/>
        </p:xfrm>
        <a:graphic>
          <a:graphicData uri="http://schemas.openxmlformats.org/drawingml/2006/table">
            <a:tbl>
              <a:tblPr/>
              <a:tblGrid>
                <a:gridCol w="2714644"/>
                <a:gridCol w="5929354"/>
              </a:tblGrid>
              <a:tr h="30718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649" marR="4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38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台式高速冷冻离心机</a:t>
                      </a: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德国哈默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Z36HK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转子转数：最大转数</a:t>
                      </a: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12000/20000rmp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可用于菌类，微生物、等样品的固液分离</a:t>
                      </a: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配平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，同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一次离心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的最大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重量偏差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在</a:t>
                      </a:r>
                      <a:r>
                        <a:rPr lang="en-US" alt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0.1g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之内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。</a:t>
                      </a: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9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按轴对称放置离心管；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离心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转数应小于转子的最大转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数。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649" marR="45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1" name="图片 12" descr="冷冻离心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56" y="330884"/>
            <a:ext cx="5276850" cy="2962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5720" y="142852"/>
          <a:ext cx="8643998" cy="6237000"/>
        </p:xfrm>
        <a:graphic>
          <a:graphicData uri="http://schemas.openxmlformats.org/drawingml/2006/table">
            <a:tbl>
              <a:tblPr/>
              <a:tblGrid>
                <a:gridCol w="2015844"/>
                <a:gridCol w="6628154"/>
              </a:tblGrid>
              <a:tr h="2102138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7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气相色谱仪（双检测器）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安捷伦</a:t>
                      </a:r>
                      <a:r>
                        <a:rPr lang="en-US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6890N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主要性能指标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分流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不分流毛细管柱进样口压力设定范围 ：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0-100psi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（可选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0-150psi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 ；分流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不分流毛细管柱进样口总流量设定范围 ：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0-200ml/minN2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0-1000ml/minH2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；检测器 ：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FID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检测限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&lt;5pg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碳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/s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（丙烷），柱箱温控范围 ： 室温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+4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℃～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用途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用于相应组分定性定量分析：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380365" indent="-76200"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FID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检测器：检测分析除永久气体、卤代硅烷、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H2O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NH3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CO2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CS2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CCl4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等的易气化，且高温不易分解的有机组分，如油烃组分、环境荷尔蒙物质以及多环芳烃等；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304165"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TCD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检测器：可检测分析除载气外的几乎所有易气化，且高温不易分解的物质，如永久气体、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CS2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CCl4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等。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样品预处理</a:t>
                      </a:r>
                      <a:endParaRPr lang="zh-CN" sz="16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样品溶液过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滤膜；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用有机溶剂萃取；</a:t>
                      </a:r>
                      <a:endParaRPr lang="zh-CN" sz="16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302" marR="41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7" name="Picture 1" descr="DSC066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3754925" cy="2071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9" y="214291"/>
          <a:ext cx="8429684" cy="5929353"/>
        </p:xfrm>
        <a:graphic>
          <a:graphicData uri="http://schemas.openxmlformats.org/drawingml/2006/table">
            <a:tbl>
              <a:tblPr/>
              <a:tblGrid>
                <a:gridCol w="2071701"/>
                <a:gridCol w="6357983"/>
              </a:tblGrid>
              <a:tr h="26432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652" marR="3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16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全自动凝胶成像分析系统</a:t>
                      </a: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基因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SYNGENE  </a:t>
                      </a: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GBoxEF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550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万像素，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16 bit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灰度值；灰度值：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65536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配有紫外透照仪，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EB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滤光片，白光板。</a:t>
                      </a: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观察、分析经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PCR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仪、电泳仪处理后的生物样品</a:t>
                      </a: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琼脂糖凝胶电泳样品、</a:t>
                      </a:r>
                      <a:r>
                        <a:rPr lang="en-US" alt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DGGE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电泳样品等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为避免污染，须将保鲜膜铺平在透射仪上，再将样品放置其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上；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紫外灯为损耗品，为延长寿命，使用完后应立即关闭并取走样品；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每次使用仪器后及时清洁仪器及实验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台。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652" marR="3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5" name="图片 17" descr="DSC05692"/>
          <p:cNvPicPr>
            <a:picLocks noChangeAspect="1" noChangeArrowheads="1"/>
          </p:cNvPicPr>
          <p:nvPr/>
        </p:nvPicPr>
        <p:blipFill>
          <a:blip r:embed="rId2"/>
          <a:srcRect l="8047" t="21442" r="41853" b="2226"/>
          <a:stretch>
            <a:fillRect/>
          </a:stretch>
        </p:blipFill>
        <p:spPr bwMode="auto">
          <a:xfrm>
            <a:off x="3143240" y="240572"/>
            <a:ext cx="2857520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214291"/>
          <a:ext cx="8501122" cy="6128739"/>
        </p:xfrm>
        <a:graphic>
          <a:graphicData uri="http://schemas.openxmlformats.org/drawingml/2006/table">
            <a:tbl>
              <a:tblPr/>
              <a:tblGrid>
                <a:gridCol w="2230523"/>
                <a:gridCol w="6270599"/>
              </a:tblGrid>
              <a:tr h="31432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高速冷冻落地离心机</a:t>
                      </a: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美国贝克曼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Avanti J-26XP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0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配套离心管规格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50mL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250mL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配套离心转子规格：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6×250mL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，最高转速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14000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marL="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         8×35mL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，最高转速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25000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可用于菌类、微生物、等样品的固液分离</a:t>
                      </a: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6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平衡带有样品的离心管，确保同一次离心的离心管之间最大重量偏差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在</a:t>
                      </a:r>
                      <a:r>
                        <a:rPr lang="en-US" alt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0.1g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之内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。</a:t>
                      </a:r>
                    </a:p>
                  </a:txBody>
                  <a:tcPr marL="65470" marR="65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09" name="图片 20" descr="落地离心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951" y="270735"/>
            <a:ext cx="2714644" cy="3019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8" y="214290"/>
          <a:ext cx="8429684" cy="6067479"/>
        </p:xfrm>
        <a:graphic>
          <a:graphicData uri="http://schemas.openxmlformats.org/drawingml/2006/table">
            <a:tbl>
              <a:tblPr/>
              <a:tblGrid>
                <a:gridCol w="2043436"/>
                <a:gridCol w="6386248"/>
              </a:tblGrid>
              <a:tr h="24288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05" marR="37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03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实时荧光定量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PCR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</a:t>
                      </a: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美国伯乐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icycler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iQ5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激发光波谱范围：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400-700nm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检测灵敏度：能区分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1000-2000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个基因组当量；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荧光检测通道：可同时检测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色荧光；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最大样品容量：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96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个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用于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核算定量、基因表达水平分析、基因突变检测、产物特异性分析等。</a:t>
                      </a: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2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 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运行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实验时请勿使用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iQ5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软件进行数据分析及其他处理，避免软件冲突，影响荧光信号实时监控，导致实验失败；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 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96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孔板放入仪器载板器时底部必须是干燥的；</a:t>
                      </a:r>
                    </a:p>
                    <a:p>
                      <a:pPr marL="0" indent="-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 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反应板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的底部在整个加样过程必须注意防止荧光污染，建议加样时用干净的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96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孔板做底座。</a:t>
                      </a:r>
                    </a:p>
                  </a:txBody>
                  <a:tcPr marL="37405" marR="37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3" name="图片 21" descr="DSC_3411"/>
          <p:cNvPicPr>
            <a:picLocks noChangeAspect="1" noChangeArrowheads="1"/>
          </p:cNvPicPr>
          <p:nvPr/>
        </p:nvPicPr>
        <p:blipFill>
          <a:blip r:embed="rId2"/>
          <a:srcRect l="7610" t="7315" r="1384" b="5879"/>
          <a:stretch>
            <a:fillRect/>
          </a:stretch>
        </p:blipFill>
        <p:spPr bwMode="auto">
          <a:xfrm>
            <a:off x="2500298" y="285728"/>
            <a:ext cx="3762375" cy="2305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1" y="214288"/>
          <a:ext cx="8501122" cy="6092332"/>
        </p:xfrm>
        <a:graphic>
          <a:graphicData uri="http://schemas.openxmlformats.org/drawingml/2006/table">
            <a:tbl>
              <a:tblPr/>
              <a:tblGrid>
                <a:gridCol w="2402181"/>
                <a:gridCol w="6098941"/>
              </a:tblGrid>
              <a:tr h="268445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152" marR="37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64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傅里叶变换红外光谱仪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日本岛津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IRPrestige-21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波数范围：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7800-1(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标准配置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分辨率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0.5cm-1, 1cm-1, 2cm-1, 4cm-1, 8cm-1, 16cm-1 (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中红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endParaRPr lang="zh-CN" altLang="en-US" sz="1600" b="1" kern="100" dirty="0" smtClean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外、近红外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) 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2cm-1, 4cm-1, 8cm-1, 16cm-1(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近红外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信噪比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40000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∶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。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主要用于有机物质官能团分析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干燥、无腐蚀性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3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主机不能断电；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实验完毕马上用丙酮清洗样品接触过的金属部件。</a:t>
                      </a:r>
                    </a:p>
                  </a:txBody>
                  <a:tcPr marL="37152" marR="37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7" name="图片 22" descr="傅立叶红外分光光度计"/>
          <p:cNvPicPr>
            <a:picLocks noChangeAspect="1" noChangeArrowheads="1"/>
          </p:cNvPicPr>
          <p:nvPr/>
        </p:nvPicPr>
        <p:blipFill>
          <a:blip r:embed="rId2"/>
          <a:srcRect l="6697" t="16887" r="3348" b="2646"/>
          <a:stretch>
            <a:fillRect/>
          </a:stretch>
        </p:blipFill>
        <p:spPr bwMode="auto">
          <a:xfrm>
            <a:off x="2000232" y="285728"/>
            <a:ext cx="4857784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214290"/>
          <a:ext cx="8572560" cy="5757111"/>
        </p:xfrm>
        <a:graphic>
          <a:graphicData uri="http://schemas.openxmlformats.org/drawingml/2006/table">
            <a:tbl>
              <a:tblPr/>
              <a:tblGrid>
                <a:gridCol w="2422367"/>
                <a:gridCol w="6150193"/>
              </a:tblGrid>
              <a:tr h="27860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94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原子力显微镜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布鲁克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MULTIMODE8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9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扫描范围：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125µm x 125µm x5 µm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marL="0" indent="-7620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扫描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模式：接触模式、非接触模式、横向力模式、空气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中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轻</a:t>
                      </a:r>
                      <a:r>
                        <a:rPr lang="en-US" alt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</a:p>
                    <a:p>
                      <a:pPr marL="0" indent="-7620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            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敲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模式；</a:t>
                      </a:r>
                    </a:p>
                    <a:p>
                      <a:pPr marL="0" indent="-7620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测试环境：空气；液体；大气环境高温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负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温；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测试纳米级材料形貌；磁力；静电力；导电性能；同时可以做探针修饰、等离子清洗以及探针腐蚀制作。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1" name="图片 24" descr="原子力显微镜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4171950" cy="2762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8" y="214290"/>
          <a:ext cx="8429684" cy="6087454"/>
        </p:xfrm>
        <a:graphic>
          <a:graphicData uri="http://schemas.openxmlformats.org/drawingml/2006/table">
            <a:tbl>
              <a:tblPr/>
              <a:tblGrid>
                <a:gridCol w="2381993"/>
                <a:gridCol w="6047691"/>
              </a:tblGrid>
              <a:tr h="26282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79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光学显微镜</a:t>
                      </a: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尼康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50i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3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目镜：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倍；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物镜：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倍、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倍、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倍、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倍、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倍（油镜）</a:t>
                      </a: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1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用于样品明场观察、拍照、录像等。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软件功能：周长，面积，宽度，半径，圆周及角度的计算；自动对目标对象或细胞计数；能够计算出絮凝体的投影面积以及去除空隙后的面积，并计算出其孔隙率。</a:t>
                      </a: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注意物镜的清洁和保护</a:t>
                      </a:r>
                    </a:p>
                  </a:txBody>
                  <a:tcPr marL="39552" marR="39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5" name="图片 1" descr="t014cf3ea513c47ea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3486150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214292"/>
          <a:ext cx="8572560" cy="5863405"/>
        </p:xfrm>
        <a:graphic>
          <a:graphicData uri="http://schemas.openxmlformats.org/drawingml/2006/table">
            <a:tbl>
              <a:tblPr/>
              <a:tblGrid>
                <a:gridCol w="2422367"/>
                <a:gridCol w="6150193"/>
              </a:tblGrid>
              <a:tr h="30003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154" marR="4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83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41154" marR="4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通用突变检测仪</a:t>
                      </a:r>
                    </a:p>
                  </a:txBody>
                  <a:tcPr marL="41154" marR="4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41154" marR="4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美国伯乐 </a:t>
                      </a: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DCode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154" marR="4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41154" marR="4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温度控制范围：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45；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系统可运行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块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16X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凝胶；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475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型梯度形成线性梯度凝胶；</a:t>
                      </a:r>
                    </a:p>
                  </a:txBody>
                  <a:tcPr marL="41154" marR="4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41154" marR="4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变性梯度凝胶电泳系统，它可以作为突变检测的快速而有效的手段，可以在分子水平上进行微生物的种群分析、种属鉴定。一种根据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DNA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片段的熔解性质而使之分离的凝胶系统</a:t>
                      </a:r>
                    </a:p>
                  </a:txBody>
                  <a:tcPr marL="41154" marR="4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29" name="图片 25" descr="t0172acdb317fceb0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3313"/>
            <a:ext cx="3619500" cy="2833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8" y="85142"/>
          <a:ext cx="8429684" cy="6129940"/>
        </p:xfrm>
        <a:graphic>
          <a:graphicData uri="http://schemas.openxmlformats.org/drawingml/2006/table">
            <a:tbl>
              <a:tblPr/>
              <a:tblGrid>
                <a:gridCol w="2381994"/>
                <a:gridCol w="6047690"/>
              </a:tblGrid>
              <a:tr h="268037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394" marR="36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95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6394" marR="36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核磁共振波谱仪</a:t>
                      </a:r>
                    </a:p>
                  </a:txBody>
                  <a:tcPr marL="36394" marR="36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6394" marR="36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瑞士布鲁克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AVANCE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Ⅲ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HD 400 MHz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394" marR="36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36394" marR="36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射频：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兆赫兹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有观察、脉冲及去耦双通道，独立配置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CPU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，第一通道最大输出功率≥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50W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，第二通道最大输出功率≥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300W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高精度变温控制单元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-150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℃—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℃，精度小于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℃。</a:t>
                      </a:r>
                    </a:p>
                  </a:txBody>
                  <a:tcPr marL="36394" marR="36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36394" marR="36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可测液体、固体、半固体样品。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一维氢谱、碳谱实验；二维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COSY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实验等</a:t>
                      </a:r>
                    </a:p>
                  </a:txBody>
                  <a:tcPr marL="36394" marR="36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3" name="图片 26" descr="核磁共振波谱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341" y="108984"/>
            <a:ext cx="3933998" cy="2605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282" y="214289"/>
          <a:ext cx="8643998" cy="5634402"/>
        </p:xfrm>
        <a:graphic>
          <a:graphicData uri="http://schemas.openxmlformats.org/drawingml/2006/table">
            <a:tbl>
              <a:tblPr/>
              <a:tblGrid>
                <a:gridCol w="2442553"/>
                <a:gridCol w="6201445"/>
              </a:tblGrid>
              <a:tr h="25717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45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激光共聚焦显微镜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徕卡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SP8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6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环境温度：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15-35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℃，相对湿度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&lt;80%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488nm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固体激光器，最大功率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20mW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552 nm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固体激光器，最大功率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20mW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638 nm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固体激光器，最大功率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20mW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 nm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二极管激光器，最大功率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50mW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，功率可调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8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可进行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400-800nm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范围连续光谱扫描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；配备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可用于明场和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DIC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观察的透射光检测通道；具有多种扫描方式、扫描速度。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样品切片，制片；荧光观测需染色</a:t>
                      </a:r>
                    </a:p>
                  </a:txBody>
                  <a:tcPr marL="36952" marR="3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7" name="图片 27" descr="激光共聚焦显微镜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8157"/>
            <a:ext cx="3770856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8" y="285728"/>
          <a:ext cx="8501121" cy="5771485"/>
        </p:xfrm>
        <a:graphic>
          <a:graphicData uri="http://schemas.openxmlformats.org/drawingml/2006/table">
            <a:tbl>
              <a:tblPr/>
              <a:tblGrid>
                <a:gridCol w="2402180"/>
                <a:gridCol w="6098941"/>
              </a:tblGrid>
              <a:tr h="27146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24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DNA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测序仪</a:t>
                      </a: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罗氏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454 GS Junior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测序速度：单次测序可在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小时内完成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有效数据：单次测序反应的有效数据≥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35Mb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测序读长：测序平均读长≥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400bp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有效数据条数：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万（基因组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DNA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/7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万（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PCR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产物）</a:t>
                      </a: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配原厂配套试剂可完成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：基因组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DNA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测序文库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构建</a:t>
                      </a:r>
                      <a:r>
                        <a:rPr lang="zh-CN" alt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单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分子扩增（</a:t>
                      </a: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emPCR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r>
                        <a:rPr lang="zh-CN" alt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上机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测序</a:t>
                      </a: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上机前样品需经过单分子扩增</a:t>
                      </a:r>
                    </a:p>
                  </a:txBody>
                  <a:tcPr marL="39602" marR="39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1" name="图片 29" descr="DNA测序仪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1529"/>
            <a:ext cx="3929089" cy="26074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85721" y="184729"/>
          <a:ext cx="8572559" cy="6030337"/>
        </p:xfrm>
        <a:graphic>
          <a:graphicData uri="http://schemas.openxmlformats.org/drawingml/2006/table">
            <a:tbl>
              <a:tblPr/>
              <a:tblGrid>
                <a:gridCol w="2421726"/>
                <a:gridCol w="6150833"/>
              </a:tblGrid>
              <a:tr h="235745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4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离子色谱仪（阴离子）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瑞士万通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761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型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电导检测器，测定范围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0-50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S/cm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（分辨率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0.028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S/cm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测定离子浓度范围：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ppm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ppb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配有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36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位自动进样器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目前色谱柱可检测分析水中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Cl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NO</a:t>
                      </a:r>
                      <a:r>
                        <a:rPr lang="en-US" sz="2000" b="1" kern="100" baseline="-25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Br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NO</a:t>
                      </a:r>
                      <a:r>
                        <a:rPr lang="en-US" sz="2000" b="1" kern="100" baseline="-25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HPO</a:t>
                      </a:r>
                      <a:r>
                        <a:rPr lang="en-US" sz="2000" b="1" kern="100" baseline="-25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2-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SO</a:t>
                      </a:r>
                      <a:r>
                        <a:rPr lang="en-US" sz="2000" b="1" kern="100" baseline="-25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2-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等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面向来源或者处理过程中有有机物产生的样品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418" marR="37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481" name="Picture 1" descr="761离子色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220593"/>
            <a:ext cx="4786347" cy="227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285730"/>
          <a:ext cx="8501122" cy="6043964"/>
        </p:xfrm>
        <a:graphic>
          <a:graphicData uri="http://schemas.openxmlformats.org/drawingml/2006/table">
            <a:tbl>
              <a:tblPr/>
              <a:tblGrid>
                <a:gridCol w="2402179"/>
                <a:gridCol w="6098943"/>
              </a:tblGrid>
              <a:tr h="27860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62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单面光刻微加工系统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中国科学院光电技术研究所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URE-2000B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型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3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曝光面积：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110mm*110mm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光刻分辨力：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0.8-1µm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最大胶厚：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600µm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淹模尺寸：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2.5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英寸、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英寸、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英寸、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英寸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汞灯：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1000W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芯片微加工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注意选择合适的光刻胶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5" name="图片 1" descr="t0161d798162b18bd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3" y="320465"/>
            <a:ext cx="3000396" cy="273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214292"/>
          <a:ext cx="8643998" cy="6215104"/>
        </p:xfrm>
        <a:graphic>
          <a:graphicData uri="http://schemas.openxmlformats.org/drawingml/2006/table">
            <a:tbl>
              <a:tblPr/>
              <a:tblGrid>
                <a:gridCol w="2442552"/>
                <a:gridCol w="6201446"/>
              </a:tblGrid>
              <a:tr h="25723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55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耗散型石英晶体微天平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瑞典百欧林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Q-Sense E1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8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传感器上方体积：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最小样品体积：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300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流动速度：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0-1mL/min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频率范围：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1-65MHz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水中最大质量精度：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0.5ng/cm2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液体的成分分析以及微质量的测量、薄膜厚度的检测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水相样品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使用前后注意整个仪器管路的清洁</a:t>
                      </a:r>
                    </a:p>
                  </a:txBody>
                  <a:tcPr marL="41925" marR="419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49" name="图片 1" descr="石英晶体微天平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215" y="240572"/>
            <a:ext cx="3330859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214289"/>
          <a:ext cx="8572560" cy="5929355"/>
        </p:xfrm>
        <a:graphic>
          <a:graphicData uri="http://schemas.openxmlformats.org/drawingml/2006/table">
            <a:tbl>
              <a:tblPr/>
              <a:tblGrid>
                <a:gridCol w="2422367"/>
                <a:gridCol w="6150193"/>
              </a:tblGrid>
              <a:tr h="27997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05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流式细胞仪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BD </a:t>
                      </a: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Accuri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C6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固态激光器：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488nm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640nm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双激光器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分析速度：≥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10000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个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秒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可选用荧光：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FITC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PE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PerCP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PI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等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细胞计数、细胞活性分析等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配制细胞悬液，染色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严格执行开关机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步骤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定时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进行管路的清洗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维护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避免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管路干燥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3" name="图片 2" descr="流式细胞仪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3752850" cy="2486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285727"/>
          <a:ext cx="8572560" cy="5762196"/>
        </p:xfrm>
        <a:graphic>
          <a:graphicData uri="http://schemas.openxmlformats.org/drawingml/2006/table">
            <a:tbl>
              <a:tblPr/>
              <a:tblGrid>
                <a:gridCol w="2422366"/>
                <a:gridCol w="6150194"/>
              </a:tblGrid>
              <a:tr h="2662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93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制备液相色谱</a:t>
                      </a: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岛津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LC-20AP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5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最大流速：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150mL/min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准确度：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1%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以内；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紫外检测器；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收集组分个数：不低于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个</a:t>
                      </a: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液体样品分离纯化</a:t>
                      </a: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样品过膜；流动相过滤脱气</a:t>
                      </a:r>
                    </a:p>
                  </a:txBody>
                  <a:tcPr marL="43729" marR="43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7" name="图片 1" descr="制备液相色谱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94438"/>
            <a:ext cx="3714776" cy="24630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91995"/>
          <a:ext cx="8501122" cy="6179552"/>
        </p:xfrm>
        <a:graphic>
          <a:graphicData uri="http://schemas.openxmlformats.org/drawingml/2006/table">
            <a:tbl>
              <a:tblPr/>
              <a:tblGrid>
                <a:gridCol w="2402181"/>
                <a:gridCol w="6098941"/>
              </a:tblGrid>
              <a:tr h="27997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35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762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比表面及孔径测定仪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北京金埃谱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V-Sorb2800P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测定范围：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0.01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m2/g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）至无上限（比表面积）</a:t>
                      </a:r>
                    </a:p>
                    <a:p>
                      <a:pPr marL="0" indent="7620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0.35nm-2nm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（微孔）；</a:t>
                      </a:r>
                    </a:p>
                    <a:p>
                      <a:pPr marL="0" indent="7620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2nm-500nm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（中孔或介孔）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测定固体样品的比表面积、孔径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少量粉末状样品、干燥、无腐蚀性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调节氮气和氦气的分压值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确定合适的液氮使用量，注意安全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真空泵换油等仪器维护</a:t>
                      </a:r>
                    </a:p>
                  </a:txBody>
                  <a:tcPr marL="45630" marR="45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1" name="图片 3" descr="仪器照片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52"/>
            <a:ext cx="3571900" cy="2683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3435" y="64105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重点实验室分析平台仪器介绍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282" y="199564"/>
          <a:ext cx="8786874" cy="5965825"/>
        </p:xfrm>
        <a:graphic>
          <a:graphicData uri="http://schemas.openxmlformats.org/drawingml/2006/table">
            <a:tbl>
              <a:tblPr/>
              <a:tblGrid>
                <a:gridCol w="2482589"/>
                <a:gridCol w="6304285"/>
              </a:tblGrid>
              <a:tr h="26579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0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离子色谱仪（阳离子）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瑞士万通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792 Basic IC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3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电导检测器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测定范围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0-1000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S/cm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检测线：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100ppb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低脉冲双活塞泵，流速：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0.2-2.5ml/min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目前色谱柱可用各种水中微量甚至痕量无机阳离子微量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Na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NH</a:t>
                      </a:r>
                      <a:r>
                        <a:rPr lang="en-US" sz="2000" b="1" kern="100" baseline="-25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K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Mg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2+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Ca</a:t>
                      </a:r>
                      <a:r>
                        <a:rPr lang="en-US" sz="2000" b="1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2+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等含量测定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面向来源或者处理过程中有有机物产生的样品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492918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8596" y="285729"/>
          <a:ext cx="8429684" cy="5929354"/>
        </p:xfrm>
        <a:graphic>
          <a:graphicData uri="http://schemas.openxmlformats.org/drawingml/2006/table">
            <a:tbl>
              <a:tblPr/>
              <a:tblGrid>
                <a:gridCol w="2382422"/>
                <a:gridCol w="6047262"/>
              </a:tblGrid>
              <a:tr h="202648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154" marR="34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7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154" marR="34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超高效液相色谱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三重四极杆质谱联用仪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154" marR="34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154" marR="34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美国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waters  UPLC-TQD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154" marR="34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154" marR="34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可用于环境样品中复杂基质中痕量目标化合物的定量分析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目标化合物为不挥发或着不易挥发的有机物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离子源：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indent="30480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ESI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（电喷雾离子源，偏极性大物质，液相流量为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0.3-0.4ml/min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indent="30480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高能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APCI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大气压化学电离源（偏极性小物质，液相流量为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0.5-1ml/min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154" marR="34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  <a:endParaRPr lang="zh-CN" sz="18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154" marR="34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流动相：水为超纯水，有机相为色谱纯级溶剂</a:t>
                      </a:r>
                      <a:r>
                        <a:rPr lang="zh-CN" sz="18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品：进样前，溶剂为水的样品需用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0.22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的水系针头过滤器过滤；溶剂为有机物的样品需用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0.22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的油系针头过滤器过滤</a:t>
                      </a:r>
                      <a:endParaRPr lang="zh-CN" sz="18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154" marR="34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29" name="Picture 1" descr="超高效液相色谱-三重四级杆质谱联用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52"/>
            <a:ext cx="3929058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282" y="214289"/>
          <a:ext cx="8643998" cy="5908760"/>
        </p:xfrm>
        <a:graphic>
          <a:graphicData uri="http://schemas.openxmlformats.org/drawingml/2006/table">
            <a:tbl>
              <a:tblPr/>
              <a:tblGrid>
                <a:gridCol w="2443552"/>
                <a:gridCol w="6200446"/>
              </a:tblGrid>
              <a:tr h="33060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7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自动电位滴定仪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瑞士万通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809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测定分辨率：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0.001pH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0.1mV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滴定管分辨率：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1/10000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对溶液进行酸碱度、络合反应等自动准确滴定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滴定液需要用基准物质滴定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730" marR="37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285728"/>
            <a:ext cx="5439871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重点实验室测试平台仪器介绍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282" y="214291"/>
          <a:ext cx="8715436" cy="5857915"/>
        </p:xfrm>
        <a:graphic>
          <a:graphicData uri="http://schemas.openxmlformats.org/drawingml/2006/table">
            <a:tbl>
              <a:tblPr/>
              <a:tblGrid>
                <a:gridCol w="2462740"/>
                <a:gridCol w="6252696"/>
              </a:tblGrid>
              <a:tr h="22846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57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连续流动分析仪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品牌及型号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德国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SEAL  AA3</a:t>
                      </a: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型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7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主要指标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波长范围：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200-1050nm</a:t>
                      </a:r>
                      <a:r>
                        <a:rPr lang="zh-CN" sz="20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；线性范围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0-1.8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Abs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）；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检测分辨率：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0.1ug/L</a:t>
                      </a:r>
                      <a:r>
                        <a:rPr lang="zh-CN" sz="20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；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位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10ml</a:t>
                      </a:r>
                      <a:r>
                        <a:rPr lang="zh-CN" sz="20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自动进样器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途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检测样品中的总磷、总氮、氨氮、硝酸盐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亚硝酸盐、磷酸盐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样品处理</a:t>
                      </a:r>
                      <a:endParaRPr 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0.22</a:t>
                      </a: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微米滤膜过滤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7086" marR="37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7" name="Picture 1" descr="连续流动分析仪1"/>
          <p:cNvPicPr>
            <a:picLocks noChangeAspect="1" noChangeArrowheads="1"/>
          </p:cNvPicPr>
          <p:nvPr/>
        </p:nvPicPr>
        <p:blipFill>
          <a:blip r:embed="rId2" cstate="print"/>
          <a:srcRect b="31707"/>
          <a:stretch>
            <a:fillRect/>
          </a:stretch>
        </p:blipFill>
        <p:spPr bwMode="auto">
          <a:xfrm>
            <a:off x="2500298" y="285728"/>
            <a:ext cx="494959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4781</Words>
  <PresentationFormat>全屏显示(4:3)</PresentationFormat>
  <Paragraphs>694</Paragraphs>
  <Slides>54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Office 主题</vt:lpstr>
      <vt:lpstr>重点实验室测试平台 仪器介绍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激光粒度分布测定仪</dc:title>
  <cp:lastModifiedBy>微软用户</cp:lastModifiedBy>
  <cp:revision>34</cp:revision>
  <dcterms:modified xsi:type="dcterms:W3CDTF">2015-01-05T09:21:50Z</dcterms:modified>
</cp:coreProperties>
</file>